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22"/>
  </p:handoutMasterIdLst>
  <p:sldIdLst>
    <p:sldId id="256" r:id="rId2"/>
    <p:sldId id="261" r:id="rId3"/>
    <p:sldId id="262" r:id="rId4"/>
    <p:sldId id="263"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2319"/>
    <a:srgbClr val="173A8D"/>
    <a:srgbClr val="003374"/>
    <a:srgbClr val="C9A093"/>
    <a:srgbClr val="F1F1F1"/>
    <a:srgbClr val="385592"/>
    <a:srgbClr val="3A5896"/>
    <a:srgbClr val="1D3C7A"/>
    <a:srgbClr val="213969"/>
    <a:srgbClr val="FF00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2" autoAdjust="0"/>
    <p:restoredTop sz="94660"/>
  </p:normalViewPr>
  <p:slideViewPr>
    <p:cSldViewPr snapToGrid="0">
      <p:cViewPr varScale="1">
        <p:scale>
          <a:sx n="73" d="100"/>
          <a:sy n="73" d="100"/>
        </p:scale>
        <p:origin x="-1284" y="-102"/>
      </p:cViewPr>
      <p:guideLst>
        <p:guide orient="horz" pos="2160"/>
        <p:guide pos="2880"/>
      </p:guideLst>
    </p:cSldViewPr>
  </p:slideViewPr>
  <p:notesTextViewPr>
    <p:cViewPr>
      <p:scale>
        <a:sx n="1" d="1"/>
        <a:sy n="1" d="1"/>
      </p:scale>
      <p:origin x="0" y="0"/>
    </p:cViewPr>
  </p:notesTextViewPr>
  <p:notesViewPr>
    <p:cSldViewPr snapToGrid="0">
      <p:cViewPr varScale="1">
        <p:scale>
          <a:sx n="85" d="100"/>
          <a:sy n="85" d="100"/>
        </p:scale>
        <p:origin x="3804" y="102"/>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E2DD1C9-4BB6-422A-8F34-C157EA500BD9}" type="datetimeFigureOut">
              <a:rPr lang="en-US" smtClean="0"/>
              <a:pPr/>
              <a:t>1/9/2019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A997E4-EE34-411C-9FF1-22B934EF5337}" type="slidenum">
              <a:rPr lang="en-US" smtClean="0"/>
              <a:pPr/>
              <a:t>‹#›</a:t>
            </a:fld>
            <a:endParaRPr lang="en-US"/>
          </a:p>
        </p:txBody>
      </p:sp>
    </p:spTree>
    <p:extLst>
      <p:ext uri="{BB962C8B-B14F-4D97-AF65-F5344CB8AC3E}">
        <p14:creationId xmlns:p14="http://schemas.microsoft.com/office/powerpoint/2010/main" xmlns="" val="212741131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7508456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7127254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3382581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BD9794-A4CC-42D0-9A65-24C6B9EF4076}"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530094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BD9794-A4CC-42D0-9A65-24C6B9EF4076}" type="datetimeFigureOut">
              <a:rPr lang="en-US" smtClean="0"/>
              <a:pPr/>
              <a:t>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309467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BD9794-A4CC-42D0-9A65-24C6B9EF4076}"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0187502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BD9794-A4CC-42D0-9A65-24C6B9EF4076}" type="datetimeFigureOut">
              <a:rPr lang="en-US" smtClean="0"/>
              <a:pPr/>
              <a:t>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64813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BD9794-A4CC-42D0-9A65-24C6B9EF4076}" type="datetimeFigureOut">
              <a:rPr lang="en-US" smtClean="0"/>
              <a:pPr/>
              <a:t>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817867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BD9794-A4CC-42D0-9A65-24C6B9EF4076}" type="datetimeFigureOut">
              <a:rPr lang="en-US" smtClean="0"/>
              <a:pPr/>
              <a:t>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1400246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335489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BD9794-A4CC-42D0-9A65-24C6B9EF4076}" type="datetimeFigureOut">
              <a:rPr lang="en-US" smtClean="0"/>
              <a:pPr/>
              <a:t>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E8DF1E-33BB-4377-9A26-35481BA06C7C}" type="slidenum">
              <a:rPr lang="en-US" smtClean="0"/>
              <a:pPr/>
              <a:t>‹#›</a:t>
            </a:fld>
            <a:endParaRPr lang="en-US"/>
          </a:p>
        </p:txBody>
      </p:sp>
    </p:spTree>
    <p:extLst>
      <p:ext uri="{BB962C8B-B14F-4D97-AF65-F5344CB8AC3E}">
        <p14:creationId xmlns:p14="http://schemas.microsoft.com/office/powerpoint/2010/main" xmlns="" val="2508639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3" name="Text Placeholder 2"/>
          <p:cNvSpPr>
            <a:spLocks noGrp="1"/>
          </p:cNvSpPr>
          <p:nvPr>
            <p:ph type="body" idx="1"/>
          </p:nvPr>
        </p:nvSpPr>
        <p:spPr>
          <a:xfrm>
            <a:off x="645459" y="1465729"/>
            <a:ext cx="7869891" cy="471123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BD9794-A4CC-42D0-9A65-24C6B9EF4076}" type="datetimeFigureOut">
              <a:rPr lang="en-US" smtClean="0"/>
              <a:pPr/>
              <a:t>1/9/2019</a:t>
            </a:fld>
            <a:endParaRPr lang="en-US"/>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E8DF1E-33BB-4377-9A26-35481BA06C7C}" type="slidenum">
              <a:rPr lang="en-US" smtClean="0"/>
              <a:pPr/>
              <a:t>‹#›</a:t>
            </a:fld>
            <a:endParaRPr lang="en-US"/>
          </a:p>
        </p:txBody>
      </p:sp>
      <p:sp>
        <p:nvSpPr>
          <p:cNvPr id="2" name="Title Placeholder 1"/>
          <p:cNvSpPr>
            <a:spLocks noGrp="1"/>
          </p:cNvSpPr>
          <p:nvPr>
            <p:ph type="title"/>
          </p:nvPr>
        </p:nvSpPr>
        <p:spPr>
          <a:xfrm>
            <a:off x="658906" y="1"/>
            <a:ext cx="7839635" cy="1337732"/>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xmlns="" val="122332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4.xml"/><Relationship Id="rId4" Type="http://schemas.openxmlformats.org/officeDocument/2006/relationships/image" Target="../media/image1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 y="0"/>
            <a:ext cx="9144000" cy="1632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4" name="Рисунок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9144000" cy="6858000"/>
          </a:xfrm>
          <a:prstGeom prst="rect">
            <a:avLst/>
          </a:prstGeom>
        </p:spPr>
      </p:pic>
      <p:sp>
        <p:nvSpPr>
          <p:cNvPr id="10" name="Title 1"/>
          <p:cNvSpPr>
            <a:spLocks noGrp="1"/>
          </p:cNvSpPr>
          <p:nvPr>
            <p:ph type="ctrTitle"/>
          </p:nvPr>
        </p:nvSpPr>
        <p:spPr>
          <a:xfrm>
            <a:off x="261257" y="587830"/>
            <a:ext cx="8882743" cy="3631474"/>
          </a:xfrm>
        </p:spPr>
        <p:txBody>
          <a:bodyPr>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nSpc>
                <a:spcPct val="100000"/>
              </a:lnSpc>
            </a:pPr>
            <a:r>
              <a:rPr lang="ru-RU" sz="3200" b="1" dirty="0" smtClean="0">
                <a:solidFill>
                  <a:srgbClr val="FF0000"/>
                </a:solidFill>
                <a:latin typeface="Times New Roman" pitchFamily="18" charset="0"/>
                <a:cs typeface="Times New Roman" pitchFamily="18" charset="0"/>
              </a:rPr>
              <a:t>Технология проектно-исследовательской деятельности</a:t>
            </a:r>
            <a:br>
              <a:rPr lang="ru-RU" sz="3200" b="1" dirty="0" smtClean="0">
                <a:solidFill>
                  <a:srgbClr val="FF0000"/>
                </a:solidFill>
                <a:latin typeface="Times New Roman" pitchFamily="18" charset="0"/>
                <a:cs typeface="Times New Roman" pitchFamily="18" charset="0"/>
              </a:rPr>
            </a:br>
            <a:r>
              <a:rPr lang="ru-RU" sz="3200" b="1" dirty="0" smtClean="0">
                <a:solidFill>
                  <a:srgbClr val="FF0000"/>
                </a:solidFill>
                <a:latin typeface="Times New Roman" pitchFamily="18" charset="0"/>
                <a:cs typeface="Times New Roman" pitchFamily="18" charset="0"/>
              </a:rPr>
              <a:t>на уроках истории и обществознания в 5-8 классах</a:t>
            </a:r>
            <a:r>
              <a:rPr lang="ru-RU" dirty="0" smtClean="0"/>
              <a:t/>
            </a:r>
            <a:br>
              <a:rPr lang="ru-RU" dirty="0" smtClean="0"/>
            </a:br>
            <a:r>
              <a:rPr lang="ru-RU" b="1" dirty="0" smtClean="0"/>
              <a:t> </a:t>
            </a:r>
            <a:r>
              <a:rPr lang="ru-RU" dirty="0" smtClean="0"/>
              <a:t/>
            </a:r>
            <a:br>
              <a:rPr lang="ru-RU" dirty="0" smtClean="0"/>
            </a:br>
            <a:endParaRPr lang="en-US" b="1" spc="50" dirty="0">
              <a:ln w="11430"/>
              <a:solidFill>
                <a:srgbClr val="C00000"/>
              </a:solidFill>
              <a:effectLst>
                <a:outerShdw blurRad="76200" dist="50800" dir="5400000" algn="tl" rotWithShape="0">
                  <a:srgbClr val="000000">
                    <a:alpha val="65000"/>
                  </a:srgbClr>
                </a:outerShdw>
              </a:effectLst>
              <a:latin typeface="+mn-lt"/>
            </a:endParaRPr>
          </a:p>
        </p:txBody>
      </p:sp>
      <p:sp>
        <p:nvSpPr>
          <p:cNvPr id="5" name="TextBox 4"/>
          <p:cNvSpPr txBox="1"/>
          <p:nvPr/>
        </p:nvSpPr>
        <p:spPr>
          <a:xfrm>
            <a:off x="4624251" y="2508069"/>
            <a:ext cx="4519749" cy="1200329"/>
          </a:xfrm>
          <a:prstGeom prst="rect">
            <a:avLst/>
          </a:prstGeom>
          <a:noFill/>
        </p:spPr>
        <p:txBody>
          <a:bodyPr wrap="square" rtlCol="0">
            <a:spAutoFit/>
          </a:bodyPr>
          <a:lstStyle/>
          <a:p>
            <a:pPr algn="ctr"/>
            <a:r>
              <a:rPr lang="ru-RU" sz="2400" b="1" dirty="0" smtClean="0">
                <a:solidFill>
                  <a:srgbClr val="FF0000"/>
                </a:solidFill>
                <a:latin typeface="Times New Roman" pitchFamily="18" charset="0"/>
                <a:cs typeface="Times New Roman" pitchFamily="18" charset="0"/>
              </a:rPr>
              <a:t>Подготовил: </a:t>
            </a:r>
            <a:r>
              <a:rPr lang="ru-RU" sz="2400" b="1" dirty="0" smtClean="0">
                <a:latin typeface="Times New Roman" pitchFamily="18" charset="0"/>
                <a:cs typeface="Times New Roman" pitchFamily="18" charset="0"/>
              </a:rPr>
              <a:t>Филяков Степан Викторович – учитель истории и обществознания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2480652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22513"/>
            <a:ext cx="8097339" cy="5693637"/>
          </a:xfrm>
        </p:spPr>
        <p:txBody>
          <a:bodyPr>
            <a:normAutofit/>
          </a:bodyPr>
          <a:lstStyle/>
          <a:p>
            <a:pPr algn="just">
              <a:buNone/>
            </a:pPr>
            <a:r>
              <a:rPr lang="ru-RU" b="1"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В </a:t>
            </a:r>
            <a:r>
              <a:rPr lang="ru-RU" dirty="0" smtClean="0">
                <a:solidFill>
                  <a:srgbClr val="FF0000"/>
                </a:solidFill>
                <a:latin typeface="Times New Roman" pitchFamily="18" charset="0"/>
                <a:cs typeface="Times New Roman" pitchFamily="18" charset="0"/>
              </a:rPr>
              <a:t>VI </a:t>
            </a:r>
            <a:r>
              <a:rPr lang="ru-RU" dirty="0" smtClean="0">
                <a:solidFill>
                  <a:srgbClr val="FF0000"/>
                </a:solidFill>
                <a:latin typeface="Times New Roman" pitchFamily="18" charset="0"/>
                <a:cs typeface="Times New Roman" pitchFamily="18" charset="0"/>
              </a:rPr>
              <a:t>классе</a:t>
            </a:r>
            <a:r>
              <a:rPr lang="ru-RU" dirty="0" smtClean="0">
                <a:latin typeface="Times New Roman" pitchFamily="18" charset="0"/>
                <a:cs typeface="Times New Roman" pitchFamily="18" charset="0"/>
              </a:rPr>
              <a:t>, </a:t>
            </a:r>
            <a:r>
              <a:rPr lang="ru-RU" dirty="0" smtClean="0">
                <a:latin typeface="Times New Roman" pitchFamily="18" charset="0"/>
                <a:cs typeface="Times New Roman" pitchFamily="18" charset="0"/>
              </a:rPr>
              <a:t>помимо творческих макетов средневекового замка, корабля викингов, средневековой деревни, мы переходим к более сложным формам. К примеру, после изучения темы, посвященной рыцарям, ребятам предлагается придумать свою историю жизни рыцаря, свой герб, знамя, </a:t>
            </a:r>
            <a:r>
              <a:rPr lang="ru-RU" dirty="0" smtClean="0">
                <a:latin typeface="Times New Roman" pitchFamily="18" charset="0"/>
                <a:cs typeface="Times New Roman" pitchFamily="18" charset="0"/>
              </a:rPr>
              <a:t>девиз. Подобное выполнение </a:t>
            </a:r>
            <a:r>
              <a:rPr lang="ru-RU" dirty="0" smtClean="0">
                <a:solidFill>
                  <a:srgbClr val="FF0000"/>
                </a:solidFill>
                <a:latin typeface="Times New Roman" pitchFamily="18" charset="0"/>
                <a:cs typeface="Times New Roman" pitchFamily="18" charset="0"/>
              </a:rPr>
              <a:t>мини-проектов</a:t>
            </a:r>
            <a:r>
              <a:rPr lang="ru-RU" dirty="0" smtClean="0">
                <a:latin typeface="Times New Roman" pitchFamily="18" charset="0"/>
                <a:cs typeface="Times New Roman" pitchFamily="18" charset="0"/>
              </a:rPr>
              <a:t> предполагает создание конкретного продукта, который может представлять </a:t>
            </a:r>
            <a:r>
              <a:rPr lang="ru-RU" dirty="0" smtClean="0">
                <a:latin typeface="Times New Roman" pitchFamily="18" charset="0"/>
                <a:cs typeface="Times New Roman" pitchFamily="18" charset="0"/>
              </a:rPr>
              <a:t>разнообразные формы. Значимость мини-проектов </a:t>
            </a:r>
            <a:r>
              <a:rPr lang="ru-RU" dirty="0" smtClean="0">
                <a:latin typeface="Times New Roman" pitchFamily="18" charset="0"/>
                <a:cs typeface="Times New Roman" pitchFamily="18" charset="0"/>
              </a:rPr>
              <a:t>в том, что они могут стимулировать внутреннюю познавательную мотивацию всех учащихся.</a:t>
            </a:r>
          </a:p>
          <a:p>
            <a:pPr>
              <a:buNone/>
            </a:pPr>
            <a:endParaRPr lang="ru-RU" dirty="0" smtClean="0"/>
          </a:p>
          <a:p>
            <a:pPr>
              <a:buNone/>
            </a:pPr>
            <a:endParaRPr lang="ru-RU"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Содержимое 6" descr="Бабунова А1.jpg"/>
          <p:cNvPicPr>
            <a:picLocks noGrp="1" noChangeAspect="1"/>
          </p:cNvPicPr>
          <p:nvPr>
            <p:ph sz="half" idx="2"/>
          </p:nvPr>
        </p:nvPicPr>
        <p:blipFill>
          <a:blip r:embed="rId2" cstate="print"/>
          <a:stretch>
            <a:fillRect/>
          </a:stretch>
        </p:blipFill>
        <p:spPr>
          <a:xfrm>
            <a:off x="522515" y="888274"/>
            <a:ext cx="3174273" cy="4421775"/>
          </a:xfrm>
        </p:spPr>
      </p:pic>
      <p:sp>
        <p:nvSpPr>
          <p:cNvPr id="6" name="Заголовок 4"/>
          <p:cNvSpPr>
            <a:spLocks noGrp="1"/>
          </p:cNvSpPr>
          <p:nvPr>
            <p:ph type="title"/>
          </p:nvPr>
        </p:nvSpPr>
        <p:spPr>
          <a:xfrm>
            <a:off x="261258" y="169817"/>
            <a:ext cx="8699863"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«Культура средневековья»</a:t>
            </a:r>
            <a:endParaRPr lang="ru-RU" sz="4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Рисунок 7" descr="Лёвкин Д1.jpg"/>
          <p:cNvPicPr>
            <a:picLocks noChangeAspect="1"/>
          </p:cNvPicPr>
          <p:nvPr/>
        </p:nvPicPr>
        <p:blipFill>
          <a:blip r:embed="rId3" cstate="print"/>
          <a:stretch>
            <a:fillRect/>
          </a:stretch>
        </p:blipFill>
        <p:spPr>
          <a:xfrm>
            <a:off x="4404154" y="2518714"/>
            <a:ext cx="4491652" cy="3242006"/>
          </a:xfrm>
          <a:prstGeom prst="rect">
            <a:avLst/>
          </a:prstGeom>
        </p:spPr>
      </p:pic>
      <p:sp>
        <p:nvSpPr>
          <p:cNvPr id="10" name="TextBox 9"/>
          <p:cNvSpPr txBox="1"/>
          <p:nvPr/>
        </p:nvSpPr>
        <p:spPr>
          <a:xfrm>
            <a:off x="5029200" y="1828801"/>
            <a:ext cx="3631474" cy="707886"/>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Лёвкин Даниил. «Легенда о короле Артуре». 6 класс. </a:t>
            </a:r>
            <a:endParaRPr lang="ru-RU" sz="2000" dirty="0">
              <a:latin typeface="Times New Roman" pitchFamily="18" charset="0"/>
              <a:cs typeface="Times New Roman" pitchFamily="18" charset="0"/>
            </a:endParaRPr>
          </a:p>
        </p:txBody>
      </p:sp>
      <p:sp>
        <p:nvSpPr>
          <p:cNvPr id="12" name="TextBox 11"/>
          <p:cNvSpPr txBox="1"/>
          <p:nvPr/>
        </p:nvSpPr>
        <p:spPr>
          <a:xfrm>
            <a:off x="261258" y="5329646"/>
            <a:ext cx="3801291" cy="707886"/>
          </a:xfrm>
          <a:prstGeom prst="rect">
            <a:avLst/>
          </a:prstGeom>
          <a:noFill/>
        </p:spPr>
        <p:txBody>
          <a:bodyPr wrap="square" rtlCol="0">
            <a:spAutoFit/>
          </a:bodyPr>
          <a:lstStyle/>
          <a:p>
            <a:pPr algn="ctr"/>
            <a:r>
              <a:rPr lang="ru-RU" sz="2000" dirty="0" err="1" smtClean="0">
                <a:latin typeface="Times New Roman" pitchFamily="18" charset="0"/>
                <a:cs typeface="Times New Roman" pitchFamily="18" charset="0"/>
              </a:rPr>
              <a:t>Бабунова</a:t>
            </a:r>
            <a:r>
              <a:rPr lang="ru-RU" sz="2000" dirty="0" smtClean="0">
                <a:latin typeface="Times New Roman" pitchFamily="18" charset="0"/>
                <a:cs typeface="Times New Roman" pitchFamily="18" charset="0"/>
              </a:rPr>
              <a:t> Анастасия. «Тристан и Изольда». 6 класс.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Мешкова М1.jpg"/>
          <p:cNvPicPr>
            <a:picLocks noGrp="1" noChangeAspect="1"/>
          </p:cNvPicPr>
          <p:nvPr>
            <p:ph idx="1"/>
          </p:nvPr>
        </p:nvPicPr>
        <p:blipFill>
          <a:blip r:embed="rId2" cstate="print"/>
          <a:stretch>
            <a:fillRect/>
          </a:stretch>
        </p:blipFill>
        <p:spPr>
          <a:xfrm>
            <a:off x="1428013" y="968874"/>
            <a:ext cx="6409940" cy="4711700"/>
          </a:xfrm>
        </p:spPr>
      </p:pic>
      <p:sp>
        <p:nvSpPr>
          <p:cNvPr id="4" name="Заголовок 4"/>
          <p:cNvSpPr>
            <a:spLocks noGrp="1"/>
          </p:cNvSpPr>
          <p:nvPr>
            <p:ph type="title"/>
          </p:nvPr>
        </p:nvSpPr>
        <p:spPr>
          <a:xfrm>
            <a:off x="0" y="218222"/>
            <a:ext cx="9144000" cy="5355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«мини-проект по обществознанию»</a:t>
            </a:r>
            <a:endParaRPr lang="ru-RU" sz="32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TextBox 5"/>
          <p:cNvSpPr txBox="1"/>
          <p:nvPr/>
        </p:nvSpPr>
        <p:spPr>
          <a:xfrm>
            <a:off x="1162595" y="5538651"/>
            <a:ext cx="7053942" cy="430887"/>
          </a:xfrm>
          <a:prstGeom prst="rect">
            <a:avLst/>
          </a:prstGeom>
          <a:noFill/>
        </p:spPr>
        <p:txBody>
          <a:bodyPr wrap="square" rtlCol="0">
            <a:spAutoFit/>
          </a:bodyPr>
          <a:lstStyle/>
          <a:p>
            <a:pPr algn="ctr"/>
            <a:r>
              <a:rPr lang="ru-RU" sz="2200" dirty="0" err="1" smtClean="0">
                <a:latin typeface="Times New Roman" pitchFamily="18" charset="0"/>
                <a:cs typeface="Times New Roman" pitchFamily="18" charset="0"/>
              </a:rPr>
              <a:t>Мешкова</a:t>
            </a:r>
            <a:r>
              <a:rPr lang="ru-RU" sz="2200" dirty="0" smtClean="0">
                <a:latin typeface="Times New Roman" pitchFamily="18" charset="0"/>
                <a:cs typeface="Times New Roman" pitchFamily="18" charset="0"/>
              </a:rPr>
              <a:t> Мария. «Межличностные отношения». 6 класс. </a:t>
            </a: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Мешкова М11.jpg"/>
          <p:cNvPicPr>
            <a:picLocks noGrp="1" noChangeAspect="1"/>
          </p:cNvPicPr>
          <p:nvPr>
            <p:ph idx="1"/>
          </p:nvPr>
        </p:nvPicPr>
        <p:blipFill>
          <a:blip r:embed="rId2" cstate="print"/>
          <a:stretch>
            <a:fillRect/>
          </a:stretch>
        </p:blipFill>
        <p:spPr>
          <a:xfrm>
            <a:off x="1353619" y="955810"/>
            <a:ext cx="6584853" cy="4711700"/>
          </a:xfrm>
        </p:spPr>
      </p:pic>
      <p:sp>
        <p:nvSpPr>
          <p:cNvPr id="4" name="Заголовок 4"/>
          <p:cNvSpPr>
            <a:spLocks noGrp="1"/>
          </p:cNvSpPr>
          <p:nvPr>
            <p:ph type="title"/>
          </p:nvPr>
        </p:nvSpPr>
        <p:spPr>
          <a:xfrm>
            <a:off x="222069" y="257410"/>
            <a:ext cx="8739051" cy="5355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«мини-проект по истории </a:t>
            </a:r>
            <a:r>
              <a:rPr lang="ru-RU" sz="3200" b="1" cap="all" spc="0" dirty="0" err="1"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россии</a:t>
            </a:r>
            <a:r>
              <a:rPr lang="ru-RU" sz="32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endParaRPr lang="ru-RU" sz="32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6" name="TextBox 5"/>
          <p:cNvSpPr txBox="1"/>
          <p:nvPr/>
        </p:nvSpPr>
        <p:spPr>
          <a:xfrm>
            <a:off x="1201783" y="5603965"/>
            <a:ext cx="7053942" cy="430887"/>
          </a:xfrm>
          <a:prstGeom prst="rect">
            <a:avLst/>
          </a:prstGeom>
          <a:noFill/>
        </p:spPr>
        <p:txBody>
          <a:bodyPr wrap="square" rtlCol="0">
            <a:spAutoFit/>
          </a:bodyPr>
          <a:lstStyle/>
          <a:p>
            <a:pPr algn="ctr"/>
            <a:r>
              <a:rPr lang="ru-RU" sz="2200" dirty="0" err="1" smtClean="0">
                <a:latin typeface="Times New Roman" pitchFamily="18" charset="0"/>
                <a:cs typeface="Times New Roman" pitchFamily="18" charset="0"/>
              </a:rPr>
              <a:t>Мешкова</a:t>
            </a:r>
            <a:r>
              <a:rPr lang="ru-RU" sz="2200" dirty="0" smtClean="0">
                <a:latin typeface="Times New Roman" pitchFamily="18" charset="0"/>
                <a:cs typeface="Times New Roman" pitchFamily="18" charset="0"/>
              </a:rPr>
              <a:t> Мария. «Сергий Радонежский». 6 класс. </a:t>
            </a:r>
            <a:endParaRPr lang="ru-RU" sz="22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352697" y="470263"/>
            <a:ext cx="8242663" cy="5563009"/>
          </a:xfrm>
        </p:spPr>
        <p:txBody>
          <a:bodyPr>
            <a:normAutofit/>
          </a:bodyPr>
          <a:lstStyle/>
          <a:p>
            <a:pPr algn="just">
              <a:buNone/>
            </a:pPr>
            <a:r>
              <a:rPr lang="ru-RU" b="1" dirty="0" smtClean="0">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В </a:t>
            </a:r>
            <a:r>
              <a:rPr lang="ru-RU" dirty="0" smtClean="0">
                <a:solidFill>
                  <a:srgbClr val="FF0000"/>
                </a:solidFill>
                <a:latin typeface="Times New Roman" pitchFamily="18" charset="0"/>
                <a:cs typeface="Times New Roman" pitchFamily="18" charset="0"/>
              </a:rPr>
              <a:t>VII-</a:t>
            </a:r>
            <a:r>
              <a:rPr lang="en-US" dirty="0" smtClean="0">
                <a:solidFill>
                  <a:srgbClr val="FF0000"/>
                </a:solidFill>
                <a:latin typeface="Times New Roman" pitchFamily="18" charset="0"/>
                <a:cs typeface="Times New Roman" pitchFamily="18" charset="0"/>
              </a:rPr>
              <a:t>VIII</a:t>
            </a:r>
            <a:r>
              <a:rPr lang="ru-RU" dirty="0" smtClean="0">
                <a:solidFill>
                  <a:srgbClr val="FF0000"/>
                </a:solidFill>
                <a:latin typeface="Times New Roman" pitchFamily="18" charset="0"/>
                <a:cs typeface="Times New Roman" pitchFamily="18" charset="0"/>
              </a:rPr>
              <a:t> классах</a:t>
            </a:r>
            <a:r>
              <a:rPr lang="ru-RU" dirty="0" smtClean="0">
                <a:latin typeface="Times New Roman" pitchFamily="18" charset="0"/>
                <a:cs typeface="Times New Roman" pitchFamily="18" charset="0"/>
              </a:rPr>
              <a:t>, когда ребёнок овладеет первоначальными навыками проектной деятельности, то, помимо творческих проектов, целесообразно переходить к более сложным типам проектов – </a:t>
            </a:r>
            <a:r>
              <a:rPr lang="ru-RU" dirty="0" smtClean="0">
                <a:solidFill>
                  <a:srgbClr val="FF0000"/>
                </a:solidFill>
                <a:latin typeface="Times New Roman" pitchFamily="18" charset="0"/>
                <a:cs typeface="Times New Roman" pitchFamily="18" charset="0"/>
              </a:rPr>
              <a:t>исследовательским, практико-ориентированным</a:t>
            </a:r>
            <a:r>
              <a:rPr lang="ru-RU" dirty="0" smtClean="0">
                <a:latin typeface="Times New Roman" pitchFamily="18" charset="0"/>
                <a:cs typeface="Times New Roman" pitchFamily="18" charset="0"/>
              </a:rPr>
              <a:t> и другим. В этих классах учащиеся имеют уже некоторый запас исторических знаний, овладевают навыками самостоятельной работы, умеют анализировать, сравнивать, выбирать главное. Поэтому темы проектов уже более сложные, требующие значительного количества времени, изучения большого числа источников и литературы, глубокого осмысления, анализа, сравнения. </a:t>
            </a:r>
          </a:p>
          <a:p>
            <a:pPr>
              <a:buNone/>
            </a:pP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300446" y="4493623"/>
            <a:ext cx="4214404" cy="2022973"/>
          </a:xfrm>
        </p:spPr>
        <p:txBody>
          <a:bodyPr/>
          <a:lstStyle/>
          <a:p>
            <a:pPr algn="ctr">
              <a:buNone/>
            </a:pPr>
            <a:r>
              <a:rPr lang="ru-RU" sz="2400" dirty="0" smtClean="0">
                <a:latin typeface="Times New Roman" pitchFamily="18" charset="0"/>
                <a:cs typeface="Times New Roman" pitchFamily="18" charset="0"/>
              </a:rPr>
              <a:t>«Религиозная реформа Эхнатона: на пути к единобожию» - </a:t>
            </a:r>
            <a:r>
              <a:rPr lang="ru-RU" sz="2400" dirty="0" err="1" smtClean="0">
                <a:latin typeface="Times New Roman" pitchFamily="18" charset="0"/>
                <a:cs typeface="Times New Roman" pitchFamily="18" charset="0"/>
              </a:rPr>
              <a:t>Бадина</a:t>
            </a:r>
            <a:r>
              <a:rPr lang="ru-RU" sz="2400" dirty="0" smtClean="0">
                <a:latin typeface="Times New Roman" pitchFamily="18" charset="0"/>
                <a:cs typeface="Times New Roman" pitchFamily="18" charset="0"/>
              </a:rPr>
              <a:t> Елизавета и </a:t>
            </a:r>
            <a:r>
              <a:rPr lang="ru-RU" sz="2400" dirty="0" err="1" smtClean="0">
                <a:latin typeface="Times New Roman" pitchFamily="18" charset="0"/>
                <a:cs typeface="Times New Roman" pitchFamily="18" charset="0"/>
              </a:rPr>
              <a:t>Фирюлин</a:t>
            </a:r>
            <a:r>
              <a:rPr lang="ru-RU" sz="2400" dirty="0" smtClean="0">
                <a:latin typeface="Times New Roman" pitchFamily="18" charset="0"/>
                <a:cs typeface="Times New Roman" pitchFamily="18" charset="0"/>
              </a:rPr>
              <a:t> Виталий (5 класс)</a:t>
            </a:r>
          </a:p>
          <a:p>
            <a:pPr>
              <a:buNone/>
            </a:pPr>
            <a:endParaRPr lang="ru-RU" dirty="0"/>
          </a:p>
        </p:txBody>
      </p:sp>
      <p:sp>
        <p:nvSpPr>
          <p:cNvPr id="4" name="Содержимое 3"/>
          <p:cNvSpPr>
            <a:spLocks noGrp="1"/>
          </p:cNvSpPr>
          <p:nvPr>
            <p:ph sz="half" idx="2"/>
          </p:nvPr>
        </p:nvSpPr>
        <p:spPr>
          <a:xfrm>
            <a:off x="4629149" y="1371600"/>
            <a:ext cx="4096839" cy="4805363"/>
          </a:xfrm>
        </p:spPr>
        <p:txBody>
          <a:bodyPr>
            <a:normAutofit/>
          </a:bodyPr>
          <a:lstStyle/>
          <a:p>
            <a:pPr algn="ctr">
              <a:buNone/>
            </a:pPr>
            <a:r>
              <a:rPr lang="ru-RU" sz="2400" dirty="0" smtClean="0">
                <a:latin typeface="Times New Roman" pitchFamily="18" charset="0"/>
                <a:cs typeface="Times New Roman" pitchFamily="18" charset="0"/>
              </a:rPr>
              <a:t>«Жанна </a:t>
            </a:r>
            <a:r>
              <a:rPr lang="ru-RU" sz="2400" dirty="0" err="1" smtClean="0">
                <a:latin typeface="Times New Roman" pitchFamily="18" charset="0"/>
                <a:cs typeface="Times New Roman" pitchFamily="18" charset="0"/>
              </a:rPr>
              <a:t>д’Арк</a:t>
            </a:r>
            <a:r>
              <a:rPr lang="ru-RU" sz="2400" dirty="0" smtClean="0">
                <a:latin typeface="Times New Roman" pitchFamily="18" charset="0"/>
                <a:cs typeface="Times New Roman" pitchFamily="18" charset="0"/>
              </a:rPr>
              <a:t> – национальная героиня Франции» – </a:t>
            </a:r>
            <a:r>
              <a:rPr lang="ru-RU" sz="2400" dirty="0" err="1" smtClean="0">
                <a:latin typeface="Times New Roman" pitchFamily="18" charset="0"/>
                <a:cs typeface="Times New Roman" pitchFamily="18" charset="0"/>
              </a:rPr>
              <a:t>Егина</a:t>
            </a:r>
            <a:r>
              <a:rPr lang="ru-RU" sz="2400" dirty="0" smtClean="0">
                <a:latin typeface="Times New Roman" pitchFamily="18" charset="0"/>
                <a:cs typeface="Times New Roman" pitchFamily="18" charset="0"/>
              </a:rPr>
              <a:t> Дарья (6 класс) </a:t>
            </a:r>
          </a:p>
          <a:p>
            <a:pPr algn="ctr">
              <a:buNone/>
            </a:pPr>
            <a:endParaRPr lang="ru-RU" sz="2400" dirty="0" smtClean="0">
              <a:latin typeface="Times New Roman" pitchFamily="18" charset="0"/>
              <a:cs typeface="Times New Roman" pitchFamily="18" charset="0"/>
            </a:endParaRPr>
          </a:p>
        </p:txBody>
      </p:sp>
      <p:sp>
        <p:nvSpPr>
          <p:cNvPr id="5" name="Заголовок 4"/>
          <p:cNvSpPr>
            <a:spLocks noGrp="1"/>
          </p:cNvSpPr>
          <p:nvPr>
            <p:ph type="title"/>
          </p:nvPr>
        </p:nvSpPr>
        <p:spPr>
          <a:xfrm>
            <a:off x="0" y="179502"/>
            <a:ext cx="9144000" cy="978729"/>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Научно-практическая конференция «юный исследователь»</a:t>
            </a:r>
            <a:endParaRPr lang="ru-RU" sz="32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6" name="Рисунок 5" descr="0_1a3465_40948ac1_orig.jpg"/>
          <p:cNvPicPr>
            <a:picLocks noChangeAspect="1"/>
          </p:cNvPicPr>
          <p:nvPr/>
        </p:nvPicPr>
        <p:blipFill>
          <a:blip r:embed="rId2" cstate="print"/>
          <a:stretch>
            <a:fillRect/>
          </a:stretch>
        </p:blipFill>
        <p:spPr>
          <a:xfrm>
            <a:off x="1436914" y="1299754"/>
            <a:ext cx="2103120" cy="3154680"/>
          </a:xfrm>
          <a:prstGeom prst="rect">
            <a:avLst/>
          </a:prstGeom>
        </p:spPr>
      </p:pic>
      <p:pic>
        <p:nvPicPr>
          <p:cNvPr id="7" name="Рисунок 6" descr="f969b4b1d0f0b10d2998a8f3b006ad58--st-joan-of-arc-john-everett-millais.jpg"/>
          <p:cNvPicPr>
            <a:picLocks noChangeAspect="1"/>
          </p:cNvPicPr>
          <p:nvPr/>
        </p:nvPicPr>
        <p:blipFill>
          <a:blip r:embed="rId3" cstate="print"/>
          <a:stretch>
            <a:fillRect/>
          </a:stretch>
        </p:blipFill>
        <p:spPr>
          <a:xfrm>
            <a:off x="5721531" y="2856046"/>
            <a:ext cx="2479240" cy="3257371"/>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IMG (2).jpg"/>
          <p:cNvPicPr>
            <a:picLocks noGrp="1" noChangeAspect="1"/>
          </p:cNvPicPr>
          <p:nvPr>
            <p:ph sz="half" idx="1"/>
          </p:nvPr>
        </p:nvPicPr>
        <p:blipFill>
          <a:blip r:embed="rId2" cstate="print"/>
          <a:stretch>
            <a:fillRect/>
          </a:stretch>
        </p:blipFill>
        <p:spPr>
          <a:xfrm>
            <a:off x="561703" y="1546089"/>
            <a:ext cx="2664888" cy="3664222"/>
          </a:xfrm>
        </p:spPr>
      </p:pic>
      <p:pic>
        <p:nvPicPr>
          <p:cNvPr id="11" name="Содержимое 10" descr="DSCN2822.jpg"/>
          <p:cNvPicPr>
            <a:picLocks noGrp="1" noChangeAspect="1"/>
          </p:cNvPicPr>
          <p:nvPr>
            <p:ph sz="half" idx="2"/>
          </p:nvPr>
        </p:nvPicPr>
        <p:blipFill>
          <a:blip r:embed="rId3" cstate="print"/>
          <a:stretch>
            <a:fillRect/>
          </a:stretch>
        </p:blipFill>
        <p:spPr>
          <a:xfrm>
            <a:off x="3885081" y="1593237"/>
            <a:ext cx="4964461" cy="3723346"/>
          </a:xfrm>
        </p:spPr>
      </p:pic>
      <p:sp>
        <p:nvSpPr>
          <p:cNvPr id="5" name="Заголовок 4"/>
          <p:cNvSpPr>
            <a:spLocks noGrp="1"/>
          </p:cNvSpPr>
          <p:nvPr>
            <p:ph type="title"/>
          </p:nvPr>
        </p:nvSpPr>
        <p:spPr>
          <a:xfrm>
            <a:off x="0" y="76923"/>
            <a:ext cx="9144000" cy="142192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Проектная деятельность и краеведческие чтения «Моя земля</a:t>
            </a:r>
            <a:r>
              <a:rPr lang="en-US" sz="32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r>
              <a:rPr lang="ru-RU" sz="32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мои земляки»</a:t>
            </a:r>
            <a:endParaRPr lang="ru-RU" sz="32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10" name="TextBox 9"/>
          <p:cNvSpPr txBox="1"/>
          <p:nvPr/>
        </p:nvSpPr>
        <p:spPr>
          <a:xfrm>
            <a:off x="0" y="5212079"/>
            <a:ext cx="3958045" cy="1015663"/>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«Свадебные традиции и обычаи села Рудовка» – </a:t>
            </a:r>
            <a:r>
              <a:rPr lang="ru-RU" sz="2000" dirty="0" err="1" smtClean="0">
                <a:latin typeface="Times New Roman" pitchFamily="18" charset="0"/>
                <a:cs typeface="Times New Roman" pitchFamily="18" charset="0"/>
              </a:rPr>
              <a:t>Шарикова</a:t>
            </a:r>
            <a:r>
              <a:rPr lang="ru-RU" sz="2000" dirty="0" smtClean="0">
                <a:latin typeface="Times New Roman" pitchFamily="18" charset="0"/>
                <a:cs typeface="Times New Roman" pitchFamily="18" charset="0"/>
              </a:rPr>
              <a:t> Юлия (8 класс)</a:t>
            </a:r>
            <a:endParaRPr lang="ru-RU" sz="2000" dirty="0">
              <a:latin typeface="Times New Roman" pitchFamily="18" charset="0"/>
              <a:cs typeface="Times New Roman" pitchFamily="18" charset="0"/>
            </a:endParaRPr>
          </a:p>
        </p:txBody>
      </p:sp>
      <p:sp>
        <p:nvSpPr>
          <p:cNvPr id="12" name="TextBox 11"/>
          <p:cNvSpPr txBox="1"/>
          <p:nvPr/>
        </p:nvSpPr>
        <p:spPr>
          <a:xfrm>
            <a:off x="4036423" y="5408023"/>
            <a:ext cx="4754880" cy="400110"/>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Краеведческие чтения в Рудовке</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2017 год</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IMG_0002.jpg"/>
          <p:cNvPicPr>
            <a:picLocks noGrp="1" noChangeAspect="1"/>
          </p:cNvPicPr>
          <p:nvPr>
            <p:ph sz="half" idx="1"/>
          </p:nvPr>
        </p:nvPicPr>
        <p:blipFill>
          <a:blip r:embed="rId2" cstate="print"/>
          <a:stretch>
            <a:fillRect/>
          </a:stretch>
        </p:blipFill>
        <p:spPr>
          <a:xfrm>
            <a:off x="509452" y="1500008"/>
            <a:ext cx="2671535" cy="3814805"/>
          </a:xfrm>
        </p:spPr>
      </p:pic>
      <p:pic>
        <p:nvPicPr>
          <p:cNvPr id="8" name="Содержимое 7" descr="IMG_3411-—-копия.jpg"/>
          <p:cNvPicPr>
            <a:picLocks noGrp="1" noChangeAspect="1"/>
          </p:cNvPicPr>
          <p:nvPr>
            <p:ph sz="half" idx="2"/>
          </p:nvPr>
        </p:nvPicPr>
        <p:blipFill>
          <a:blip r:embed="rId3" cstate="print"/>
          <a:stretch>
            <a:fillRect/>
          </a:stretch>
        </p:blipFill>
        <p:spPr>
          <a:xfrm>
            <a:off x="3582046" y="1596640"/>
            <a:ext cx="5325190" cy="3550126"/>
          </a:xfrm>
        </p:spPr>
      </p:pic>
      <p:sp>
        <p:nvSpPr>
          <p:cNvPr id="5" name="Заголовок 4"/>
          <p:cNvSpPr>
            <a:spLocks noGrp="1"/>
          </p:cNvSpPr>
          <p:nvPr>
            <p:ph type="title"/>
          </p:nvPr>
        </p:nvSpPr>
        <p:spPr>
          <a:xfrm>
            <a:off x="724221" y="-21049"/>
            <a:ext cx="7839635" cy="1421928"/>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Проектная деятельность и краеведческие чтения «Моя земля</a:t>
            </a:r>
            <a:r>
              <a:rPr lang="en-US" sz="32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a:t>
            </a:r>
            <a:r>
              <a:rPr lang="ru-RU" sz="32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мои земляки»</a:t>
            </a:r>
            <a:endParaRPr lang="ru-RU" sz="32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
        <p:nvSpPr>
          <p:cNvPr id="7" name="TextBox 6"/>
          <p:cNvSpPr txBox="1"/>
          <p:nvPr/>
        </p:nvSpPr>
        <p:spPr>
          <a:xfrm>
            <a:off x="0" y="5264332"/>
            <a:ext cx="4023360" cy="1015663"/>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«Хроника подавления </a:t>
            </a:r>
            <a:r>
              <a:rPr lang="ru-RU" sz="2000" dirty="0" err="1" smtClean="0">
                <a:latin typeface="Times New Roman" pitchFamily="18" charset="0"/>
                <a:cs typeface="Times New Roman" pitchFamily="18" charset="0"/>
              </a:rPr>
              <a:t>Рудовского</a:t>
            </a:r>
            <a:r>
              <a:rPr lang="ru-RU" sz="2000" dirty="0" smtClean="0">
                <a:latin typeface="Times New Roman" pitchFamily="18" charset="0"/>
                <a:cs typeface="Times New Roman" pitchFamily="18" charset="0"/>
              </a:rPr>
              <a:t> восстания 1918 года» – Мешков Георгий (10 класс)</a:t>
            </a:r>
            <a:endParaRPr lang="ru-RU" sz="2000" dirty="0">
              <a:latin typeface="Times New Roman" pitchFamily="18" charset="0"/>
              <a:cs typeface="Times New Roman" pitchFamily="18" charset="0"/>
            </a:endParaRPr>
          </a:p>
        </p:txBody>
      </p:sp>
      <p:sp>
        <p:nvSpPr>
          <p:cNvPr id="9" name="TextBox 8"/>
          <p:cNvSpPr txBox="1"/>
          <p:nvPr/>
        </p:nvSpPr>
        <p:spPr>
          <a:xfrm>
            <a:off x="4023359" y="5316583"/>
            <a:ext cx="4924697" cy="400110"/>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Краеведческие чтения в </a:t>
            </a:r>
            <a:r>
              <a:rPr lang="ru-RU" sz="2000" dirty="0" err="1" smtClean="0">
                <a:latin typeface="Times New Roman" pitchFamily="18" charset="0"/>
                <a:cs typeface="Times New Roman" pitchFamily="18" charset="0"/>
              </a:rPr>
              <a:t>Липовке</a:t>
            </a:r>
            <a:r>
              <a:rPr lang="en-US"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2018 год</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Содержимое 10" descr="IMG_0012.jpg"/>
          <p:cNvPicPr>
            <a:picLocks noGrp="1" noChangeAspect="1"/>
          </p:cNvPicPr>
          <p:nvPr>
            <p:ph sz="half" idx="2"/>
          </p:nvPr>
        </p:nvPicPr>
        <p:blipFill>
          <a:blip r:embed="rId2" cstate="print"/>
          <a:stretch>
            <a:fillRect/>
          </a:stretch>
        </p:blipFill>
        <p:spPr>
          <a:xfrm>
            <a:off x="5072654" y="2335075"/>
            <a:ext cx="3034811" cy="4300855"/>
          </a:xfrm>
        </p:spPr>
      </p:pic>
      <p:sp>
        <p:nvSpPr>
          <p:cNvPr id="5" name="Заголовок 4"/>
          <p:cNvSpPr>
            <a:spLocks noGrp="1"/>
          </p:cNvSpPr>
          <p:nvPr>
            <p:ph type="title"/>
          </p:nvPr>
        </p:nvSpPr>
        <p:spPr>
          <a:xfrm>
            <a:off x="0" y="348850"/>
            <a:ext cx="9144000" cy="5355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32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Исследовательская деятельность</a:t>
            </a:r>
            <a:endParaRPr lang="ru-RU" sz="32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10" name="Содержимое 9" descr="IMG_0001.jpg"/>
          <p:cNvPicPr>
            <a:picLocks noGrp="1" noChangeAspect="1"/>
          </p:cNvPicPr>
          <p:nvPr>
            <p:ph sz="half" idx="1"/>
          </p:nvPr>
        </p:nvPicPr>
        <p:blipFill>
          <a:blip r:embed="rId3" cstate="print"/>
          <a:stretch>
            <a:fillRect/>
          </a:stretch>
        </p:blipFill>
        <p:spPr>
          <a:xfrm>
            <a:off x="990394" y="2308951"/>
            <a:ext cx="3058207" cy="4351338"/>
          </a:xfrm>
        </p:spPr>
      </p:pic>
      <p:sp>
        <p:nvSpPr>
          <p:cNvPr id="15" name="TextBox 14"/>
          <p:cNvSpPr txBox="1"/>
          <p:nvPr/>
        </p:nvSpPr>
        <p:spPr>
          <a:xfrm>
            <a:off x="182880" y="1071154"/>
            <a:ext cx="8686800" cy="1200329"/>
          </a:xfrm>
          <a:prstGeom prst="rect">
            <a:avLst/>
          </a:prstGeom>
          <a:noFill/>
        </p:spPr>
        <p:txBody>
          <a:bodyPr wrap="square" rtlCol="0">
            <a:spAutoFit/>
          </a:bodyPr>
          <a:lstStyle/>
          <a:p>
            <a:pPr algn="just"/>
            <a:r>
              <a:rPr lang="ru-RU" sz="2400" dirty="0" smtClean="0">
                <a:latin typeface="Times New Roman" pitchFamily="18" charset="0"/>
                <a:cs typeface="Times New Roman" pitchFamily="18" charset="0"/>
              </a:rPr>
              <a:t>«Г. Р. Державин – губернатор» - Мешков Георгий (10 класс) – областная междисциплинарная олимпиада имени Г. Р. Державина.</a:t>
            </a:r>
            <a:endParaRPr lang="ru-RU" sz="2400" dirty="0">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26571" y="747272"/>
            <a:ext cx="8188779" cy="4711234"/>
          </a:xfrm>
        </p:spPr>
        <p:txBody>
          <a:bodyPr/>
          <a:lstStyle/>
          <a:p>
            <a:pPr algn="just">
              <a:buNone/>
            </a:pPr>
            <a:r>
              <a:rPr lang="ru-RU" dirty="0" smtClean="0">
                <a:latin typeface="Times New Roman" pitchFamily="18" charset="0"/>
                <a:cs typeface="Times New Roman" pitchFamily="18" charset="0"/>
              </a:rPr>
              <a:t>  В </a:t>
            </a:r>
            <a:r>
              <a:rPr lang="ru-RU" dirty="0" smtClean="0">
                <a:latin typeface="Times New Roman" pitchFamily="18" charset="0"/>
                <a:cs typeface="Times New Roman" pitchFamily="18" charset="0"/>
              </a:rPr>
              <a:t>современных условиях жизни недостаточно просто владеть набором знаний, умений и навыков, надо уметь применять их в реальной жизни, реальной ситуации.</a:t>
            </a:r>
          </a:p>
          <a:p>
            <a:pPr algn="just">
              <a:buNone/>
            </a:pPr>
            <a:r>
              <a:rPr lang="ru-RU" dirty="0" smtClean="0">
                <a:latin typeface="Times New Roman" pitchFamily="18" charset="0"/>
                <a:cs typeface="Times New Roman" pitchFamily="18" charset="0"/>
              </a:rPr>
              <a:t>  Наиболее </a:t>
            </a:r>
            <a:r>
              <a:rPr lang="ru-RU" dirty="0" smtClean="0">
                <a:latin typeface="Times New Roman" pitchFamily="18" charset="0"/>
                <a:cs typeface="Times New Roman" pitchFamily="18" charset="0"/>
              </a:rPr>
              <a:t>целесообразной формой использования творческого потенциала учащихся считается метод проектов и исследования.</a:t>
            </a:r>
          </a:p>
          <a:p>
            <a:pPr>
              <a:buNone/>
            </a:pPr>
            <a:endParaRPr lang="ru-RU" dirty="0" smtClean="0"/>
          </a:p>
        </p:txBody>
      </p:sp>
      <p:pic>
        <p:nvPicPr>
          <p:cNvPr id="4" name="Рисунок 3" descr="e35dad_34ae20c5724b4c699562c4f5c6671ba9.png"/>
          <p:cNvPicPr>
            <a:picLocks noChangeAspect="1"/>
          </p:cNvPicPr>
          <p:nvPr/>
        </p:nvPicPr>
        <p:blipFill>
          <a:blip r:embed="rId2" cstate="print"/>
          <a:stretch>
            <a:fillRect/>
          </a:stretch>
        </p:blipFill>
        <p:spPr>
          <a:xfrm>
            <a:off x="2808514" y="3586759"/>
            <a:ext cx="3487783" cy="235643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Содержимое 3"/>
          <p:cNvSpPr>
            <a:spLocks noGrp="1"/>
          </p:cNvSpPr>
          <p:nvPr>
            <p:ph sz="half" idx="2"/>
          </p:nvPr>
        </p:nvSpPr>
        <p:spPr>
          <a:xfrm>
            <a:off x="195942" y="600891"/>
            <a:ext cx="5786846" cy="3905796"/>
          </a:xfrm>
        </p:spPr>
        <p:txBody>
          <a:bodyPr/>
          <a:lstStyle/>
          <a:p>
            <a:pPr algn="just">
              <a:buNone/>
            </a:pPr>
            <a:r>
              <a:rPr lang="ru-RU" sz="3200" i="1" dirty="0" smtClean="0"/>
              <a:t>   </a:t>
            </a:r>
            <a:r>
              <a:rPr lang="ru-RU" sz="3200" b="1" i="1" dirty="0" smtClean="0">
                <a:latin typeface="Times New Roman" pitchFamily="18" charset="0"/>
                <a:cs typeface="Times New Roman" pitchFamily="18" charset="0"/>
              </a:rPr>
              <a:t>«</a:t>
            </a:r>
            <a:r>
              <a:rPr lang="ru-RU" sz="3200" b="1" i="1" dirty="0" smtClean="0">
                <a:latin typeface="Times New Roman" pitchFamily="18" charset="0"/>
                <a:cs typeface="Times New Roman" pitchFamily="18" charset="0"/>
              </a:rPr>
              <a:t>Скажи мне – и я </a:t>
            </a:r>
            <a:r>
              <a:rPr lang="ru-RU" sz="3200" b="1" i="1" dirty="0" smtClean="0">
                <a:latin typeface="Times New Roman" pitchFamily="18" charset="0"/>
                <a:cs typeface="Times New Roman" pitchFamily="18" charset="0"/>
              </a:rPr>
              <a:t>забуду.</a:t>
            </a:r>
            <a:r>
              <a:rPr lang="ru-RU" sz="3200" b="1" dirty="0" smtClean="0">
                <a:latin typeface="Times New Roman" pitchFamily="18" charset="0"/>
                <a:cs typeface="Times New Roman" pitchFamily="18" charset="0"/>
              </a:rPr>
              <a:t> </a:t>
            </a:r>
            <a:r>
              <a:rPr lang="ru-RU" sz="3200" b="1" i="1" dirty="0" smtClean="0">
                <a:latin typeface="Times New Roman" pitchFamily="18" charset="0"/>
                <a:cs typeface="Times New Roman" pitchFamily="18" charset="0"/>
              </a:rPr>
              <a:t>Покажи </a:t>
            </a:r>
            <a:r>
              <a:rPr lang="ru-RU" sz="3200" b="1" i="1" dirty="0" smtClean="0">
                <a:latin typeface="Times New Roman" pitchFamily="18" charset="0"/>
                <a:cs typeface="Times New Roman" pitchFamily="18" charset="0"/>
              </a:rPr>
              <a:t>мне – и я </a:t>
            </a:r>
            <a:r>
              <a:rPr lang="ru-RU" sz="3200" b="1" i="1" dirty="0" smtClean="0">
                <a:latin typeface="Times New Roman" pitchFamily="18" charset="0"/>
                <a:cs typeface="Times New Roman" pitchFamily="18" charset="0"/>
              </a:rPr>
              <a:t>запомню.</a:t>
            </a:r>
            <a:r>
              <a:rPr lang="ru-RU" sz="3200" b="1" dirty="0" smtClean="0">
                <a:latin typeface="Times New Roman" pitchFamily="18" charset="0"/>
                <a:cs typeface="Times New Roman" pitchFamily="18" charset="0"/>
              </a:rPr>
              <a:t> </a:t>
            </a:r>
            <a:r>
              <a:rPr lang="ru-RU" sz="3200" b="1" i="1" dirty="0" smtClean="0">
                <a:latin typeface="Times New Roman" pitchFamily="18" charset="0"/>
                <a:cs typeface="Times New Roman" pitchFamily="18" charset="0"/>
              </a:rPr>
              <a:t>Вовлеки </a:t>
            </a:r>
            <a:r>
              <a:rPr lang="ru-RU" sz="3200" b="1" i="1" dirty="0" smtClean="0">
                <a:latin typeface="Times New Roman" pitchFamily="18" charset="0"/>
                <a:cs typeface="Times New Roman" pitchFamily="18" charset="0"/>
              </a:rPr>
              <a:t>меня – и я научусь».</a:t>
            </a:r>
            <a:endParaRPr lang="ru-RU" sz="3200" b="1" dirty="0" smtClean="0">
              <a:latin typeface="Times New Roman" pitchFamily="18" charset="0"/>
              <a:cs typeface="Times New Roman" pitchFamily="18" charset="0"/>
            </a:endParaRPr>
          </a:p>
          <a:p>
            <a:pPr algn="r">
              <a:buNone/>
            </a:pPr>
            <a:r>
              <a:rPr lang="ru-RU" sz="3200" b="1" i="1" dirty="0" smtClean="0">
                <a:solidFill>
                  <a:srgbClr val="FF0000"/>
                </a:solidFill>
                <a:latin typeface="Times New Roman" pitchFamily="18" charset="0"/>
                <a:cs typeface="Times New Roman" pitchFamily="18" charset="0"/>
              </a:rPr>
              <a:t>Китайская </a:t>
            </a:r>
            <a:r>
              <a:rPr lang="ru-RU" sz="3200" b="1" i="1" dirty="0" smtClean="0">
                <a:solidFill>
                  <a:srgbClr val="FF0000"/>
                </a:solidFill>
                <a:latin typeface="Times New Roman" pitchFamily="18" charset="0"/>
                <a:cs typeface="Times New Roman" pitchFamily="18" charset="0"/>
              </a:rPr>
              <a:t>пословица</a:t>
            </a:r>
            <a:endParaRPr lang="ru-RU" sz="3200" b="1" dirty="0" smtClean="0">
              <a:solidFill>
                <a:srgbClr val="FF0000"/>
              </a:solidFill>
              <a:latin typeface="Times New Roman" pitchFamily="18" charset="0"/>
              <a:cs typeface="Times New Roman" pitchFamily="18" charset="0"/>
            </a:endParaRPr>
          </a:p>
          <a:p>
            <a:pPr>
              <a:buNone/>
            </a:pPr>
            <a:endParaRPr lang="ru-RU" dirty="0"/>
          </a:p>
        </p:txBody>
      </p:sp>
      <p:pic>
        <p:nvPicPr>
          <p:cNvPr id="5" name="Рисунок 4" descr="ccfbd8dae318d5e38cc50775d9454863.jpg"/>
          <p:cNvPicPr>
            <a:picLocks noChangeAspect="1"/>
          </p:cNvPicPr>
          <p:nvPr/>
        </p:nvPicPr>
        <p:blipFill>
          <a:blip r:embed="rId2" cstate="print"/>
          <a:stretch>
            <a:fillRect/>
          </a:stretch>
        </p:blipFill>
        <p:spPr>
          <a:xfrm>
            <a:off x="6074228" y="679268"/>
            <a:ext cx="2910217" cy="5327937"/>
          </a:xfrm>
          <a:prstGeom prst="rect">
            <a:avLst/>
          </a:prstGeom>
        </p:spPr>
      </p:pic>
      <p:pic>
        <p:nvPicPr>
          <p:cNvPr id="6" name="Рисунок 5" descr="Sutra_of_the_great_virtue_of_wisdom.jpg"/>
          <p:cNvPicPr>
            <a:picLocks noChangeAspect="1"/>
          </p:cNvPicPr>
          <p:nvPr/>
        </p:nvPicPr>
        <p:blipFill>
          <a:blip r:embed="rId3" cstate="print"/>
          <a:stretch>
            <a:fillRect/>
          </a:stretch>
        </p:blipFill>
        <p:spPr>
          <a:xfrm>
            <a:off x="692331" y="2632777"/>
            <a:ext cx="4820194" cy="3326064"/>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4"/>
          <p:cNvSpPr>
            <a:spLocks noGrp="1"/>
          </p:cNvSpPr>
          <p:nvPr>
            <p:ph type="ctrTitle"/>
          </p:nvPr>
        </p:nvSpPr>
        <p:spPr>
          <a:xfrm>
            <a:off x="738051" y="1981322"/>
            <a:ext cx="7772400" cy="192052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Спасибо </a:t>
            </a:r>
            <a:br>
              <a:rPr lang="ru-RU" sz="4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br>
            <a:r>
              <a:rPr lang="ru-RU" sz="4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за </a:t>
            </a:r>
            <a:r>
              <a:rPr lang="ru-RU" sz="4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
            </a:r>
            <a:br>
              <a:rPr lang="ru-RU" sz="4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br>
            <a:r>
              <a:rPr lang="ru-RU" sz="4400" b="1" cap="all"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внимание!</a:t>
            </a:r>
            <a:endParaRPr lang="ru-RU" sz="44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70262" y="718457"/>
            <a:ext cx="8281851" cy="5826033"/>
          </a:xfrm>
        </p:spPr>
        <p:txBody>
          <a:bodyPr/>
          <a:lstStyle/>
          <a:p>
            <a:pPr algn="just">
              <a:buNone/>
            </a:pPr>
            <a:r>
              <a:rPr lang="ru-RU" dirty="0" smtClean="0"/>
              <a:t>   </a:t>
            </a:r>
            <a:r>
              <a:rPr lang="ru-RU" sz="3000" dirty="0" smtClean="0">
                <a:solidFill>
                  <a:srgbClr val="FF0000"/>
                </a:solidFill>
                <a:latin typeface="Times New Roman" pitchFamily="18" charset="0"/>
                <a:cs typeface="Times New Roman" pitchFamily="18" charset="0"/>
              </a:rPr>
              <a:t>Цель </a:t>
            </a:r>
            <a:r>
              <a:rPr lang="ru-RU" sz="3000" dirty="0" smtClean="0">
                <a:solidFill>
                  <a:srgbClr val="FF0000"/>
                </a:solidFill>
                <a:latin typeface="Times New Roman" pitchFamily="18" charset="0"/>
                <a:cs typeface="Times New Roman" pitchFamily="18" charset="0"/>
              </a:rPr>
              <a:t>общего образования </a:t>
            </a:r>
            <a:r>
              <a:rPr lang="ru-RU" sz="3000" dirty="0" smtClean="0">
                <a:latin typeface="Times New Roman" pitchFamily="18" charset="0"/>
                <a:cs typeface="Times New Roman" pitchFamily="18" charset="0"/>
              </a:rPr>
              <a:t>– </a:t>
            </a:r>
            <a:r>
              <a:rPr lang="ru-RU" sz="3000" dirty="0" smtClean="0">
                <a:latin typeface="Times New Roman" pitchFamily="18" charset="0"/>
                <a:cs typeface="Times New Roman" pitchFamily="18" charset="0"/>
              </a:rPr>
              <a:t>формирование разносторонне развитой личности, обладающей высоким уровнем общекультурного и личностного развития, способной к самостоятельному решению новых, ещё неизвестных </a:t>
            </a:r>
            <a:r>
              <a:rPr lang="ru-RU" sz="3000" dirty="0" smtClean="0">
                <a:latin typeface="Times New Roman" pitchFamily="18" charset="0"/>
                <a:cs typeface="Times New Roman" pitchFamily="18" charset="0"/>
              </a:rPr>
              <a:t>задач</a:t>
            </a:r>
            <a:r>
              <a:rPr lang="ru-RU" sz="3000" dirty="0" smtClean="0">
                <a:latin typeface="Times New Roman" pitchFamily="18" charset="0"/>
                <a:cs typeface="Times New Roman" pitchFamily="18" charset="0"/>
              </a:rPr>
              <a:t>.</a:t>
            </a:r>
            <a:endParaRPr lang="ru-RU" sz="3000" dirty="0">
              <a:latin typeface="Times New Roman" pitchFamily="18" charset="0"/>
              <a:cs typeface="Times New Roman" pitchFamily="18" charset="0"/>
            </a:endParaRPr>
          </a:p>
        </p:txBody>
      </p:sp>
      <p:pic>
        <p:nvPicPr>
          <p:cNvPr id="4" name="Рисунок 3" descr="Pesennoe-slovo.jpg"/>
          <p:cNvPicPr>
            <a:picLocks noChangeAspect="1"/>
          </p:cNvPicPr>
          <p:nvPr/>
        </p:nvPicPr>
        <p:blipFill>
          <a:blip r:embed="rId2" cstate="print"/>
          <a:stretch>
            <a:fillRect/>
          </a:stretch>
        </p:blipFill>
        <p:spPr>
          <a:xfrm>
            <a:off x="4284617" y="3046503"/>
            <a:ext cx="4362994" cy="2922865"/>
          </a:xfrm>
          <a:prstGeom prst="rect">
            <a:avLst/>
          </a:prstGeom>
        </p:spPr>
      </p:pic>
      <p:pic>
        <p:nvPicPr>
          <p:cNvPr id="5" name="Рисунок 4" descr="Политинформ_в_школу.jpg"/>
          <p:cNvPicPr>
            <a:picLocks noChangeAspect="1"/>
          </p:cNvPicPr>
          <p:nvPr/>
        </p:nvPicPr>
        <p:blipFill>
          <a:blip r:embed="rId3" cstate="print"/>
          <a:stretch>
            <a:fillRect/>
          </a:stretch>
        </p:blipFill>
        <p:spPr>
          <a:xfrm>
            <a:off x="918206" y="3252652"/>
            <a:ext cx="2745087" cy="2756261"/>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idx="1"/>
          </p:nvPr>
        </p:nvSpPr>
        <p:spPr>
          <a:xfrm>
            <a:off x="548639" y="509453"/>
            <a:ext cx="7889966" cy="4374287"/>
          </a:xfrm>
        </p:spPr>
        <p:txBody>
          <a:bodyPr/>
          <a:lstStyle/>
          <a:p>
            <a:pPr algn="just">
              <a:buNone/>
            </a:pPr>
            <a:r>
              <a:rPr lang="ru-RU" sz="3000" dirty="0" smtClean="0">
                <a:latin typeface="Times New Roman" pitchFamily="18" charset="0"/>
                <a:cs typeface="Times New Roman" pitchFamily="18" charset="0"/>
              </a:rPr>
              <a:t>  </a:t>
            </a:r>
            <a:r>
              <a:rPr lang="ru-RU" dirty="0" smtClean="0">
                <a:solidFill>
                  <a:srgbClr val="FF0000"/>
                </a:solidFill>
                <a:latin typeface="Times New Roman" pitchFamily="18" charset="0"/>
                <a:cs typeface="Times New Roman" pitchFamily="18" charset="0"/>
              </a:rPr>
              <a:t>Приоритетной </a:t>
            </a:r>
            <a:r>
              <a:rPr lang="ru-RU" dirty="0" smtClean="0">
                <a:solidFill>
                  <a:srgbClr val="FF0000"/>
                </a:solidFill>
                <a:latin typeface="Times New Roman" pitchFamily="18" charset="0"/>
                <a:cs typeface="Times New Roman" pitchFamily="18" charset="0"/>
              </a:rPr>
              <a:t>задачей современного образования в целом, в том числе и исторического,</a:t>
            </a:r>
            <a:r>
              <a:rPr lang="ru-RU" dirty="0" smtClean="0">
                <a:latin typeface="Times New Roman" pitchFamily="18" charset="0"/>
                <a:cs typeface="Times New Roman" pitchFamily="18" charset="0"/>
              </a:rPr>
              <a:t> становится не передача готовых знаний, а формирование творческой личности, умеющей и готовой приспосабливаться к изменяющейся реальности, осваивать в течение жизни новые специальности, получать </a:t>
            </a:r>
            <a:r>
              <a:rPr lang="ru-RU" dirty="0" smtClean="0">
                <a:latin typeface="Times New Roman" pitchFamily="18" charset="0"/>
                <a:cs typeface="Times New Roman" pitchFamily="18" charset="0"/>
              </a:rPr>
              <a:t>новые знания и умения.</a:t>
            </a:r>
            <a:endParaRPr lang="ru-RU" dirty="0" smtClean="0">
              <a:latin typeface="Times New Roman" pitchFamily="18" charset="0"/>
              <a:cs typeface="Times New Roman" pitchFamily="18" charset="0"/>
            </a:endParaRPr>
          </a:p>
          <a:p>
            <a:pPr>
              <a:buNone/>
            </a:pPr>
            <a:endParaRPr lang="ru-RU" dirty="0"/>
          </a:p>
        </p:txBody>
      </p:sp>
      <p:pic>
        <p:nvPicPr>
          <p:cNvPr id="5" name="Рисунок 4" descr="ce7b8170-01b0-4dc4-b185-a233cf7926da.jpg"/>
          <p:cNvPicPr>
            <a:picLocks noChangeAspect="1"/>
          </p:cNvPicPr>
          <p:nvPr/>
        </p:nvPicPr>
        <p:blipFill>
          <a:blip r:embed="rId2" cstate="print"/>
          <a:stretch>
            <a:fillRect/>
          </a:stretch>
        </p:blipFill>
        <p:spPr>
          <a:xfrm>
            <a:off x="640081" y="3681683"/>
            <a:ext cx="3553097" cy="2366419"/>
          </a:xfrm>
          <a:prstGeom prst="rect">
            <a:avLst/>
          </a:prstGeom>
        </p:spPr>
      </p:pic>
      <p:pic>
        <p:nvPicPr>
          <p:cNvPr id="6" name="Рисунок 5" descr="Работа-в-Дубае_книга-1024x683.jpg"/>
          <p:cNvPicPr>
            <a:picLocks noChangeAspect="1"/>
          </p:cNvPicPr>
          <p:nvPr/>
        </p:nvPicPr>
        <p:blipFill>
          <a:blip r:embed="rId3" cstate="print"/>
          <a:stretch>
            <a:fillRect/>
          </a:stretch>
        </p:blipFill>
        <p:spPr>
          <a:xfrm>
            <a:off x="4618155" y="3485387"/>
            <a:ext cx="3881366" cy="258884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meeting-547x401.jpg"/>
          <p:cNvPicPr>
            <a:picLocks noGrp="1" noChangeAspect="1"/>
          </p:cNvPicPr>
          <p:nvPr>
            <p:ph sz="half" idx="1"/>
          </p:nvPr>
        </p:nvPicPr>
        <p:blipFill>
          <a:blip r:embed="rId2" cstate="print"/>
          <a:stretch>
            <a:fillRect/>
          </a:stretch>
        </p:blipFill>
        <p:spPr>
          <a:xfrm>
            <a:off x="4457177" y="500286"/>
            <a:ext cx="4324679" cy="3170377"/>
          </a:xfrm>
        </p:spPr>
      </p:pic>
      <p:sp>
        <p:nvSpPr>
          <p:cNvPr id="5" name="Заголовок 1"/>
          <p:cNvSpPr>
            <a:spLocks noGrp="1"/>
          </p:cNvSpPr>
          <p:nvPr>
            <p:ph sz="half" idx="2"/>
          </p:nvPr>
        </p:nvSpPr>
        <p:spPr>
          <a:xfrm>
            <a:off x="444137" y="887638"/>
            <a:ext cx="4649788" cy="5553075"/>
          </a:xfrm>
        </p:spPr>
        <p:txBody>
          <a:bodyPr/>
          <a:lstStyle/>
          <a:p>
            <a:pPr>
              <a:buNone/>
            </a:pPr>
            <a:r>
              <a:rPr lang="ru-RU" dirty="0" smtClean="0">
                <a:solidFill>
                  <a:srgbClr val="FF0000"/>
                </a:solidFill>
              </a:rPr>
              <a:t>П</a:t>
            </a:r>
            <a:r>
              <a:rPr lang="ru-RU" dirty="0" smtClean="0">
                <a:solidFill>
                  <a:srgbClr val="FF0000"/>
                </a:solidFill>
              </a:rPr>
              <a:t>роект </a:t>
            </a:r>
            <a:r>
              <a:rPr lang="ru-RU" dirty="0" smtClean="0">
                <a:solidFill>
                  <a:srgbClr val="FF0000"/>
                </a:solidFill>
              </a:rPr>
              <a:t>– это пять «П»:</a:t>
            </a:r>
          </a:p>
          <a:p>
            <a:pPr>
              <a:buNone/>
            </a:pPr>
            <a:r>
              <a:rPr lang="ru-RU" dirty="0" smtClean="0"/>
              <a:t>1. </a:t>
            </a:r>
            <a:r>
              <a:rPr lang="ru-RU" dirty="0" smtClean="0"/>
              <a:t>Проблема;</a:t>
            </a:r>
            <a:endParaRPr lang="ru-RU" dirty="0" smtClean="0"/>
          </a:p>
          <a:p>
            <a:pPr>
              <a:buNone/>
            </a:pPr>
            <a:r>
              <a:rPr lang="ru-RU" dirty="0" smtClean="0"/>
              <a:t>2. </a:t>
            </a:r>
            <a:r>
              <a:rPr lang="ru-RU" dirty="0" smtClean="0"/>
              <a:t>Проектирование (планирование);</a:t>
            </a:r>
            <a:endParaRPr lang="ru-RU" dirty="0" smtClean="0"/>
          </a:p>
          <a:p>
            <a:pPr>
              <a:buNone/>
            </a:pPr>
            <a:r>
              <a:rPr lang="ru-RU" dirty="0" smtClean="0"/>
              <a:t>3. Поиск </a:t>
            </a:r>
            <a:r>
              <a:rPr lang="ru-RU" dirty="0" smtClean="0"/>
              <a:t>информации;</a:t>
            </a:r>
            <a:endParaRPr lang="ru-RU" dirty="0" smtClean="0"/>
          </a:p>
          <a:p>
            <a:pPr>
              <a:buNone/>
            </a:pPr>
            <a:r>
              <a:rPr lang="ru-RU" dirty="0" smtClean="0"/>
              <a:t>4. Продукт </a:t>
            </a:r>
            <a:r>
              <a:rPr lang="ru-RU" dirty="0" smtClean="0"/>
              <a:t>(создание проектного продукта</a:t>
            </a:r>
            <a:r>
              <a:rPr lang="ru-RU" dirty="0" smtClean="0"/>
              <a:t>)</a:t>
            </a:r>
          </a:p>
          <a:p>
            <a:pPr>
              <a:buNone/>
            </a:pPr>
            <a:r>
              <a:rPr lang="ru-RU" dirty="0" smtClean="0"/>
              <a:t>5. Презентация </a:t>
            </a:r>
            <a:r>
              <a:rPr lang="ru-RU" dirty="0" smtClean="0"/>
              <a:t>проектного продукта</a:t>
            </a:r>
            <a:r>
              <a:rPr lang="ru-RU" dirty="0" smtClean="0"/>
              <a:t>.</a:t>
            </a:r>
          </a:p>
          <a:p>
            <a:pPr>
              <a:buNone/>
            </a:pPr>
            <a:endParaRPr lang="ru-RU" dirty="0"/>
          </a:p>
        </p:txBody>
      </p:sp>
      <p:pic>
        <p:nvPicPr>
          <p:cNvPr id="7" name="Рисунок 6" descr="open_book_34_12174741-768x417.png"/>
          <p:cNvPicPr>
            <a:picLocks noChangeAspect="1"/>
          </p:cNvPicPr>
          <p:nvPr/>
        </p:nvPicPr>
        <p:blipFill>
          <a:blip r:embed="rId3" cstate="print"/>
          <a:stretch>
            <a:fillRect/>
          </a:stretch>
        </p:blipFill>
        <p:spPr>
          <a:xfrm>
            <a:off x="3905794" y="3678980"/>
            <a:ext cx="4376057" cy="2376062"/>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48194" y="378823"/>
            <a:ext cx="8686799" cy="5798140"/>
          </a:xfrm>
        </p:spPr>
        <p:txBody>
          <a:bodyPr>
            <a:normAutofit fontScale="62500" lnSpcReduction="20000"/>
          </a:bodyPr>
          <a:lstStyle/>
          <a:p>
            <a:pPr algn="ctr">
              <a:lnSpc>
                <a:spcPct val="120000"/>
              </a:lnSpc>
              <a:buNone/>
            </a:pPr>
            <a:r>
              <a:rPr lang="ru-RU" dirty="0" smtClean="0"/>
              <a:t>    </a:t>
            </a:r>
            <a:r>
              <a:rPr lang="ru-RU" sz="3400" dirty="0" smtClean="0">
                <a:solidFill>
                  <a:srgbClr val="FF0000"/>
                </a:solidFill>
                <a:latin typeface="Times New Roman" pitchFamily="18" charset="0"/>
                <a:cs typeface="Times New Roman" pitchFamily="18" charset="0"/>
              </a:rPr>
              <a:t>Метод </a:t>
            </a:r>
            <a:r>
              <a:rPr lang="ru-RU" sz="3400" dirty="0" smtClean="0">
                <a:solidFill>
                  <a:srgbClr val="FF0000"/>
                </a:solidFill>
                <a:latin typeface="Times New Roman" pitchFamily="18" charset="0"/>
                <a:cs typeface="Times New Roman" pitchFamily="18" charset="0"/>
              </a:rPr>
              <a:t>проектов позволяет </a:t>
            </a:r>
            <a:r>
              <a:rPr lang="ru-RU" sz="3400" dirty="0" smtClean="0">
                <a:solidFill>
                  <a:srgbClr val="FF0000"/>
                </a:solidFill>
                <a:latin typeface="Times New Roman" pitchFamily="18" charset="0"/>
                <a:cs typeface="Times New Roman" pitchFamily="18" charset="0"/>
              </a:rPr>
              <a:t>учащимся самостоятельно добывать знания. Преимущества:</a:t>
            </a:r>
            <a:endParaRPr lang="ru-RU" sz="3400" dirty="0" smtClean="0">
              <a:solidFill>
                <a:srgbClr val="FF0000"/>
              </a:solidFill>
              <a:latin typeface="Times New Roman" pitchFamily="18" charset="0"/>
              <a:cs typeface="Times New Roman" pitchFamily="18" charset="0"/>
            </a:endParaRPr>
          </a:p>
          <a:p>
            <a:pPr lvl="0" algn="just">
              <a:lnSpc>
                <a:spcPct val="120000"/>
              </a:lnSpc>
            </a:pPr>
            <a:r>
              <a:rPr lang="ru-RU" sz="3400" dirty="0" smtClean="0">
                <a:latin typeface="Times New Roman" pitchFamily="18" charset="0"/>
                <a:cs typeface="Times New Roman" pitchFamily="18" charset="0"/>
              </a:rPr>
              <a:t>во-первых</a:t>
            </a:r>
            <a:r>
              <a:rPr lang="ru-RU" sz="3400" dirty="0" smtClean="0">
                <a:latin typeface="Times New Roman" pitchFamily="18" charset="0"/>
                <a:cs typeface="Times New Roman" pitchFamily="18" charset="0"/>
              </a:rPr>
              <a:t>, </a:t>
            </a:r>
            <a:r>
              <a:rPr lang="ru-RU" sz="3400" dirty="0" smtClean="0">
                <a:latin typeface="Times New Roman" pitchFamily="18" charset="0"/>
                <a:cs typeface="Times New Roman" pitchFamily="18" charset="0"/>
              </a:rPr>
              <a:t>позволяет </a:t>
            </a:r>
            <a:r>
              <a:rPr lang="ru-RU" sz="3400" dirty="0" smtClean="0">
                <a:latin typeface="Times New Roman" pitchFamily="18" charset="0"/>
                <a:cs typeface="Times New Roman" pitchFamily="18" charset="0"/>
              </a:rPr>
              <a:t>решить проблему мотивации </a:t>
            </a:r>
            <a:r>
              <a:rPr lang="ru-RU" sz="3400" dirty="0" smtClean="0">
                <a:latin typeface="Times New Roman" pitchFamily="18" charset="0"/>
                <a:cs typeface="Times New Roman" pitchFamily="18" charset="0"/>
              </a:rPr>
              <a:t>учащихся;</a:t>
            </a:r>
            <a:endParaRPr lang="ru-RU" sz="3400" dirty="0" smtClean="0">
              <a:latin typeface="Times New Roman" pitchFamily="18" charset="0"/>
              <a:cs typeface="Times New Roman" pitchFamily="18" charset="0"/>
            </a:endParaRPr>
          </a:p>
          <a:p>
            <a:pPr lvl="0" algn="just">
              <a:lnSpc>
                <a:spcPct val="120000"/>
              </a:lnSpc>
            </a:pPr>
            <a:r>
              <a:rPr lang="ru-RU" sz="3400" dirty="0" smtClean="0">
                <a:latin typeface="Times New Roman" pitchFamily="18" charset="0"/>
                <a:cs typeface="Times New Roman" pitchFamily="18" charset="0"/>
              </a:rPr>
              <a:t>во-вторых</a:t>
            </a:r>
            <a:r>
              <a:rPr lang="ru-RU" sz="3400" dirty="0" smtClean="0">
                <a:latin typeface="Times New Roman" pitchFamily="18" charset="0"/>
                <a:cs typeface="Times New Roman" pitchFamily="18" charset="0"/>
              </a:rPr>
              <a:t>, реализуется личностно-ориентированный подход, когда каждый учащийся может выбрать ту тему проекта, которая ему интересна, и в рамках которой он сможет реализовать себя наиболее </a:t>
            </a:r>
            <a:r>
              <a:rPr lang="ru-RU" sz="3400" dirty="0" smtClean="0">
                <a:latin typeface="Times New Roman" pitchFamily="18" charset="0"/>
                <a:cs typeface="Times New Roman" pitchFamily="18" charset="0"/>
              </a:rPr>
              <a:t>полно</a:t>
            </a:r>
            <a:r>
              <a:rPr lang="ru-RU" sz="3400" dirty="0" smtClean="0">
                <a:latin typeface="Times New Roman" pitchFamily="18" charset="0"/>
                <a:cs typeface="Times New Roman" pitchFamily="18" charset="0"/>
              </a:rPr>
              <a:t>;</a:t>
            </a:r>
          </a:p>
          <a:p>
            <a:pPr lvl="0" algn="just">
              <a:lnSpc>
                <a:spcPct val="120000"/>
              </a:lnSpc>
            </a:pPr>
            <a:r>
              <a:rPr lang="ru-RU" sz="3400" dirty="0" smtClean="0">
                <a:latin typeface="Times New Roman" pitchFamily="18" charset="0"/>
                <a:cs typeface="Times New Roman" pitchFamily="18" charset="0"/>
              </a:rPr>
              <a:t>в-третьих</a:t>
            </a:r>
            <a:r>
              <a:rPr lang="ru-RU" sz="3400" dirty="0" smtClean="0">
                <a:latin typeface="Times New Roman" pitchFamily="18" charset="0"/>
                <a:cs typeface="Times New Roman" pitchFamily="18" charset="0"/>
              </a:rPr>
              <a:t>, работая над проектом, учащиеся осваивают алгоритм выполнения работы, учатся самостоятельно искать и анализировать литературу и другие источники </a:t>
            </a:r>
            <a:r>
              <a:rPr lang="ru-RU" sz="3400" dirty="0" smtClean="0">
                <a:latin typeface="Times New Roman" pitchFamily="18" charset="0"/>
                <a:cs typeface="Times New Roman" pitchFamily="18" charset="0"/>
              </a:rPr>
              <a:t>информации;</a:t>
            </a:r>
            <a:endParaRPr lang="ru-RU" sz="3400" dirty="0" smtClean="0">
              <a:latin typeface="Times New Roman" pitchFamily="18" charset="0"/>
              <a:cs typeface="Times New Roman" pitchFamily="18" charset="0"/>
            </a:endParaRPr>
          </a:p>
          <a:p>
            <a:pPr lvl="0" algn="just">
              <a:lnSpc>
                <a:spcPct val="120000"/>
              </a:lnSpc>
            </a:pPr>
            <a:r>
              <a:rPr lang="ru-RU" sz="3400" dirty="0" smtClean="0">
                <a:latin typeface="Times New Roman" pitchFamily="18" charset="0"/>
                <a:cs typeface="Times New Roman" pitchFamily="18" charset="0"/>
              </a:rPr>
              <a:t>и </a:t>
            </a:r>
            <a:r>
              <a:rPr lang="ru-RU" sz="3400" dirty="0" smtClean="0">
                <a:latin typeface="Times New Roman" pitchFamily="18" charset="0"/>
                <a:cs typeface="Times New Roman" pitchFamily="18" charset="0"/>
              </a:rPr>
              <a:t>как результат – развитие их творческих и интеллектуальных способностей, самостоятельности и </a:t>
            </a:r>
            <a:r>
              <a:rPr lang="ru-RU" sz="3400" dirty="0" smtClean="0">
                <a:latin typeface="Times New Roman" pitchFamily="18" charset="0"/>
                <a:cs typeface="Times New Roman" pitchFamily="18" charset="0"/>
              </a:rPr>
              <a:t>ответственности</a:t>
            </a:r>
            <a:r>
              <a:rPr lang="ru-RU" sz="3400" dirty="0" smtClean="0">
                <a:latin typeface="Times New Roman" pitchFamily="18" charset="0"/>
                <a:cs typeface="Times New Roman" pitchFamily="18" charset="0"/>
              </a:rPr>
              <a:t>;</a:t>
            </a:r>
          </a:p>
          <a:p>
            <a:pPr lvl="0" algn="just">
              <a:lnSpc>
                <a:spcPct val="120000"/>
              </a:lnSpc>
            </a:pPr>
            <a:r>
              <a:rPr lang="ru-RU" sz="3400" dirty="0" smtClean="0">
                <a:latin typeface="Times New Roman" pitchFamily="18" charset="0"/>
                <a:cs typeface="Times New Roman" pitchFamily="18" charset="0"/>
              </a:rPr>
              <a:t>и, </a:t>
            </a:r>
            <a:r>
              <a:rPr lang="ru-RU" sz="3400" dirty="0" smtClean="0">
                <a:latin typeface="Times New Roman" pitchFamily="18" charset="0"/>
                <a:cs typeface="Times New Roman" pitchFamily="18" charset="0"/>
              </a:rPr>
              <a:t>в-четвёртых, метод проектов тесто связан с информационными технологиями, без знания и использования которых современное общество существовать просто не может.</a:t>
            </a:r>
          </a:p>
          <a:p>
            <a:pPr algn="just">
              <a:lnSpc>
                <a:spcPct val="120000"/>
              </a:lnSpc>
              <a:buNone/>
            </a:pP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sz="half" idx="2"/>
          </p:nvPr>
        </p:nvSpPr>
        <p:spPr>
          <a:xfrm>
            <a:off x="653142" y="339633"/>
            <a:ext cx="7929155" cy="5654449"/>
          </a:xfrm>
        </p:spPr>
        <p:txBody>
          <a:bodyPr>
            <a:normAutofit/>
          </a:bodyPr>
          <a:lstStyle/>
          <a:p>
            <a:pPr algn="just">
              <a:lnSpc>
                <a:spcPct val="100000"/>
              </a:lnSpc>
              <a:buNone/>
            </a:pPr>
            <a:r>
              <a:rPr lang="ru-RU" sz="2400" b="1"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В </a:t>
            </a:r>
            <a:r>
              <a:rPr lang="ru-RU" sz="2400" dirty="0" smtClean="0">
                <a:solidFill>
                  <a:srgbClr val="FF0000"/>
                </a:solidFill>
                <a:latin typeface="Times New Roman" pitchFamily="18" charset="0"/>
                <a:cs typeface="Times New Roman" pitchFamily="18" charset="0"/>
              </a:rPr>
              <a:t>V классе </a:t>
            </a:r>
            <a:r>
              <a:rPr lang="ru-RU" sz="2400" dirty="0" smtClean="0">
                <a:latin typeface="Times New Roman" pitchFamily="18" charset="0"/>
                <a:cs typeface="Times New Roman" pitchFamily="18" charset="0"/>
              </a:rPr>
              <a:t>проектная деятельность может быть следующих типов: </a:t>
            </a:r>
          </a:p>
          <a:p>
            <a:pPr algn="just">
              <a:lnSpc>
                <a:spcPct val="100000"/>
              </a:lnSpc>
              <a:buFont typeface="Wingdings" pitchFamily="2" charset="2"/>
              <a:buChar char="§"/>
            </a:pPr>
            <a:r>
              <a:rPr lang="ru-RU" sz="2400" dirty="0" smtClean="0">
                <a:solidFill>
                  <a:srgbClr val="FF0000"/>
                </a:solidFill>
                <a:latin typeface="Times New Roman" pitchFamily="18" charset="0"/>
                <a:cs typeface="Times New Roman" pitchFamily="18" charset="0"/>
              </a:rPr>
              <a:t>информационная:</a:t>
            </a:r>
            <a:r>
              <a:rPr lang="ru-RU" sz="2400" dirty="0" smtClean="0">
                <a:latin typeface="Times New Roman" pitchFamily="18" charset="0"/>
                <a:cs typeface="Times New Roman" pitchFamily="18" charset="0"/>
              </a:rPr>
              <a:t> «Развитие письменности в Древнем мире»;</a:t>
            </a:r>
          </a:p>
          <a:p>
            <a:pPr algn="just">
              <a:lnSpc>
                <a:spcPct val="100000"/>
              </a:lnSpc>
              <a:buFont typeface="Wingdings" pitchFamily="2" charset="2"/>
              <a:buChar char="§"/>
            </a:pPr>
            <a:r>
              <a:rPr lang="ru-RU" sz="2400" dirty="0" smtClean="0">
                <a:solidFill>
                  <a:srgbClr val="FF0000"/>
                </a:solidFill>
                <a:latin typeface="Times New Roman" pitchFamily="18" charset="0"/>
                <a:cs typeface="Times New Roman" pitchFamily="18" charset="0"/>
              </a:rPr>
              <a:t> творческая: </a:t>
            </a:r>
            <a:r>
              <a:rPr lang="ru-RU" sz="2400" dirty="0" smtClean="0">
                <a:latin typeface="Times New Roman" pitchFamily="18" charset="0"/>
                <a:cs typeface="Times New Roman" pitchFamily="18" charset="0"/>
              </a:rPr>
              <a:t>«Семь </a:t>
            </a:r>
            <a:r>
              <a:rPr lang="ru-RU" sz="2400" dirty="0" smtClean="0">
                <a:latin typeface="Times New Roman" pitchFamily="18" charset="0"/>
                <a:cs typeface="Times New Roman" pitchFamily="18" charset="0"/>
              </a:rPr>
              <a:t>чудес света</a:t>
            </a: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Наскальная живопись</a:t>
            </a:r>
            <a:r>
              <a:rPr lang="ru-RU" sz="2400" dirty="0" smtClean="0">
                <a:latin typeface="Times New Roman" pitchFamily="18" charset="0"/>
                <a:cs typeface="Times New Roman" pitchFamily="18" charset="0"/>
              </a:rPr>
              <a:t>»;</a:t>
            </a:r>
          </a:p>
          <a:p>
            <a:pPr algn="just">
              <a:lnSpc>
                <a:spcPct val="100000"/>
              </a:lnSpc>
              <a:buFont typeface="Wingdings" pitchFamily="2" charset="2"/>
              <a:buChar char="§"/>
            </a:pPr>
            <a:r>
              <a:rPr lang="ru-RU" sz="2400" dirty="0" err="1" smtClean="0">
                <a:solidFill>
                  <a:srgbClr val="FF0000"/>
                </a:solidFill>
                <a:latin typeface="Times New Roman" pitchFamily="18" charset="0"/>
                <a:cs typeface="Times New Roman" pitchFamily="18" charset="0"/>
              </a:rPr>
              <a:t>ролево-игровая</a:t>
            </a:r>
            <a:r>
              <a:rPr lang="ru-RU" sz="2400" dirty="0" smtClean="0">
                <a:solidFill>
                  <a:srgbClr val="FF0000"/>
                </a:solidFill>
                <a:latin typeface="Times New Roman" pitchFamily="18" charset="0"/>
                <a:cs typeface="Times New Roman" pitchFamily="18" charset="0"/>
              </a:rPr>
              <a:t>: </a:t>
            </a:r>
            <a:r>
              <a:rPr lang="ru-RU" sz="2400" dirty="0" smtClean="0">
                <a:latin typeface="Times New Roman" pitchFamily="18" charset="0"/>
                <a:cs typeface="Times New Roman" pitchFamily="18" charset="0"/>
              </a:rPr>
              <a:t>«Школа </a:t>
            </a:r>
            <a:r>
              <a:rPr lang="ru-RU" sz="2400" dirty="0" smtClean="0">
                <a:latin typeface="Times New Roman" pitchFamily="18" charset="0"/>
                <a:cs typeface="Times New Roman" pitchFamily="18" charset="0"/>
              </a:rPr>
              <a:t>в </a:t>
            </a:r>
            <a:r>
              <a:rPr lang="ru-RU" sz="2400" dirty="0" smtClean="0">
                <a:latin typeface="Times New Roman" pitchFamily="18" charset="0"/>
                <a:cs typeface="Times New Roman" pitchFamily="18" charset="0"/>
              </a:rPr>
              <a:t>Междуречье».</a:t>
            </a:r>
          </a:p>
          <a:p>
            <a:pPr algn="just">
              <a:lnSpc>
                <a:spcPct val="100000"/>
              </a:lnSpc>
              <a:buNone/>
            </a:pPr>
            <a:r>
              <a:rPr lang="ru-RU" sz="2400" dirty="0" smtClean="0">
                <a:latin typeface="Times New Roman" pitchFamily="18" charset="0"/>
                <a:cs typeface="Times New Roman" pitchFamily="18" charset="0"/>
              </a:rPr>
              <a:t> </a:t>
            </a:r>
            <a:r>
              <a:rPr lang="ru-RU" sz="2400" dirty="0" smtClean="0">
                <a:latin typeface="Times New Roman" pitchFamily="18" charset="0"/>
                <a:cs typeface="Times New Roman" pitchFamily="18" charset="0"/>
              </a:rPr>
              <a:t> Форма </a:t>
            </a:r>
            <a:r>
              <a:rPr lang="ru-RU" sz="2400" dirty="0" smtClean="0">
                <a:latin typeface="Times New Roman" pitchFamily="18" charset="0"/>
                <a:cs typeface="Times New Roman" pitchFamily="18" charset="0"/>
              </a:rPr>
              <a:t>работы может быть – как групповой, парной, так и индивидуальной. </a:t>
            </a:r>
          </a:p>
          <a:p>
            <a:pPr algn="just">
              <a:lnSpc>
                <a:spcPct val="100000"/>
              </a:lnSpc>
              <a:buNone/>
            </a:pPr>
            <a:endParaRPr lang="ru-RU" dirty="0"/>
          </a:p>
        </p:txBody>
      </p:sp>
      <p:pic>
        <p:nvPicPr>
          <p:cNvPr id="6" name="Рисунок 5" descr="artemida.jpg"/>
          <p:cNvPicPr>
            <a:picLocks noChangeAspect="1"/>
          </p:cNvPicPr>
          <p:nvPr/>
        </p:nvPicPr>
        <p:blipFill>
          <a:blip r:embed="rId2" cstate="print"/>
          <a:stretch>
            <a:fillRect/>
          </a:stretch>
        </p:blipFill>
        <p:spPr>
          <a:xfrm>
            <a:off x="5695404" y="3900569"/>
            <a:ext cx="3252652" cy="2276856"/>
          </a:xfrm>
          <a:prstGeom prst="rect">
            <a:avLst/>
          </a:prstGeom>
        </p:spPr>
      </p:pic>
      <p:pic>
        <p:nvPicPr>
          <p:cNvPr id="7" name="Рисунок 6" descr="original.jpeg"/>
          <p:cNvPicPr>
            <a:picLocks noChangeAspect="1"/>
          </p:cNvPicPr>
          <p:nvPr/>
        </p:nvPicPr>
        <p:blipFill>
          <a:blip r:embed="rId3" cstate="print"/>
          <a:stretch>
            <a:fillRect/>
          </a:stretch>
        </p:blipFill>
        <p:spPr>
          <a:xfrm>
            <a:off x="269780" y="4206240"/>
            <a:ext cx="2786928" cy="2029232"/>
          </a:xfrm>
          <a:prstGeom prst="rect">
            <a:avLst/>
          </a:prstGeom>
        </p:spPr>
      </p:pic>
      <p:pic>
        <p:nvPicPr>
          <p:cNvPr id="8" name="Рисунок 7" descr="1_53cfab832b98b53cfab832b9c9-1-e1477302574150.jpg"/>
          <p:cNvPicPr>
            <a:picLocks noChangeAspect="1"/>
          </p:cNvPicPr>
          <p:nvPr/>
        </p:nvPicPr>
        <p:blipFill>
          <a:blip r:embed="rId4" cstate="print"/>
          <a:stretch>
            <a:fillRect/>
          </a:stretch>
        </p:blipFill>
        <p:spPr>
          <a:xfrm>
            <a:off x="3158340" y="4167051"/>
            <a:ext cx="2428207" cy="202474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Содержимое 4" descr="Фирюлин В1.jpg"/>
          <p:cNvPicPr>
            <a:picLocks noGrp="1" noChangeAspect="1"/>
          </p:cNvPicPr>
          <p:nvPr>
            <p:ph sz="half" idx="1"/>
          </p:nvPr>
        </p:nvPicPr>
        <p:blipFill>
          <a:blip r:embed="rId2" cstate="print"/>
          <a:stretch>
            <a:fillRect/>
          </a:stretch>
        </p:blipFill>
        <p:spPr>
          <a:xfrm>
            <a:off x="173959" y="3176530"/>
            <a:ext cx="4920555" cy="3498590"/>
          </a:xfrm>
        </p:spPr>
      </p:pic>
      <p:pic>
        <p:nvPicPr>
          <p:cNvPr id="6" name="Содержимое 5" descr="Ермолаев Е1.jpg"/>
          <p:cNvPicPr>
            <a:picLocks noGrp="1" noChangeAspect="1"/>
          </p:cNvPicPr>
          <p:nvPr>
            <p:ph sz="half" idx="2"/>
          </p:nvPr>
        </p:nvPicPr>
        <p:blipFill>
          <a:blip r:embed="rId3" cstate="print"/>
          <a:stretch>
            <a:fillRect/>
          </a:stretch>
        </p:blipFill>
        <p:spPr>
          <a:xfrm>
            <a:off x="4100873" y="979931"/>
            <a:ext cx="4873310" cy="3448377"/>
          </a:xfrm>
        </p:spPr>
      </p:pic>
      <p:sp>
        <p:nvSpPr>
          <p:cNvPr id="7" name="TextBox 6"/>
          <p:cNvSpPr txBox="1"/>
          <p:nvPr/>
        </p:nvSpPr>
        <p:spPr>
          <a:xfrm>
            <a:off x="235131" y="1776548"/>
            <a:ext cx="2808515" cy="1323439"/>
          </a:xfrm>
          <a:prstGeom prst="rect">
            <a:avLst/>
          </a:prstGeom>
          <a:noFill/>
        </p:spPr>
        <p:txBody>
          <a:bodyPr wrap="square" rtlCol="0">
            <a:spAutoFit/>
          </a:bodyPr>
          <a:lstStyle/>
          <a:p>
            <a:pPr algn="ctr"/>
            <a:r>
              <a:rPr lang="ru-RU" sz="2000" dirty="0" err="1" smtClean="0">
                <a:latin typeface="Times New Roman" pitchFamily="18" charset="0"/>
                <a:cs typeface="Times New Roman" pitchFamily="18" charset="0"/>
              </a:rPr>
              <a:t>Фирюлин</a:t>
            </a:r>
            <a:r>
              <a:rPr lang="ru-RU" sz="2000" dirty="0" smtClean="0">
                <a:latin typeface="Times New Roman" pitchFamily="18" charset="0"/>
                <a:cs typeface="Times New Roman" pitchFamily="18" charset="0"/>
              </a:rPr>
              <a:t> Виталий. «Человек заколдовывает горного козла». 5 класс. </a:t>
            </a:r>
            <a:endParaRPr lang="ru-RU" sz="2000" dirty="0">
              <a:latin typeface="Times New Roman" pitchFamily="18" charset="0"/>
              <a:cs typeface="Times New Roman" pitchFamily="18" charset="0"/>
            </a:endParaRPr>
          </a:p>
        </p:txBody>
      </p:sp>
      <p:sp>
        <p:nvSpPr>
          <p:cNvPr id="8" name="TextBox 7"/>
          <p:cNvSpPr txBox="1"/>
          <p:nvPr/>
        </p:nvSpPr>
        <p:spPr>
          <a:xfrm>
            <a:off x="5656218" y="4362994"/>
            <a:ext cx="3135085" cy="1015663"/>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Ермолаев Егор. «Человек заколдовывает мамонта». 5 класс. </a:t>
            </a:r>
            <a:endParaRPr lang="ru-RU" sz="2000" dirty="0">
              <a:latin typeface="Times New Roman" pitchFamily="18" charset="0"/>
              <a:cs typeface="Times New Roman" pitchFamily="18" charset="0"/>
            </a:endParaRPr>
          </a:p>
        </p:txBody>
      </p:sp>
      <p:sp>
        <p:nvSpPr>
          <p:cNvPr id="10" name="Прямоугольник 9"/>
          <p:cNvSpPr/>
          <p:nvPr/>
        </p:nvSpPr>
        <p:spPr>
          <a:xfrm>
            <a:off x="613954" y="184946"/>
            <a:ext cx="7889966" cy="707886"/>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«Наскальная живопись»</a:t>
            </a:r>
            <a:endParaRPr lang="ru-RU" sz="4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Содержимое 5" descr="Зимина С1.jpg"/>
          <p:cNvPicPr>
            <a:picLocks noGrp="1" noChangeAspect="1"/>
          </p:cNvPicPr>
          <p:nvPr>
            <p:ph sz="half" idx="1"/>
          </p:nvPr>
        </p:nvPicPr>
        <p:blipFill>
          <a:blip r:embed="rId2" cstate="print"/>
          <a:stretch>
            <a:fillRect/>
          </a:stretch>
        </p:blipFill>
        <p:spPr>
          <a:xfrm>
            <a:off x="498022" y="866943"/>
            <a:ext cx="3886200" cy="2846231"/>
          </a:xfrm>
        </p:spPr>
      </p:pic>
      <p:pic>
        <p:nvPicPr>
          <p:cNvPr id="7" name="Содержимое 6" descr="Егина Д1.jpg"/>
          <p:cNvPicPr>
            <a:picLocks noGrp="1" noChangeAspect="1"/>
          </p:cNvPicPr>
          <p:nvPr>
            <p:ph sz="half" idx="2"/>
          </p:nvPr>
        </p:nvPicPr>
        <p:blipFill>
          <a:blip r:embed="rId3" cstate="print"/>
          <a:stretch>
            <a:fillRect/>
          </a:stretch>
        </p:blipFill>
        <p:spPr>
          <a:xfrm>
            <a:off x="2565217" y="3504694"/>
            <a:ext cx="3886200" cy="2795877"/>
          </a:xfrm>
        </p:spPr>
      </p:pic>
      <p:sp>
        <p:nvSpPr>
          <p:cNvPr id="5" name="Заголовок 4"/>
          <p:cNvSpPr>
            <a:spLocks noGrp="1"/>
          </p:cNvSpPr>
          <p:nvPr>
            <p:ph type="title"/>
          </p:nvPr>
        </p:nvSpPr>
        <p:spPr>
          <a:xfrm>
            <a:off x="685032" y="87942"/>
            <a:ext cx="7839635" cy="646331"/>
          </a:xfrm>
          <a:prstGeom prst="rect">
            <a:avLst/>
          </a:prstGeom>
          <a:noFill/>
        </p:spPr>
        <p:txBody>
          <a:bodyPr wrap="square" lIns="91440" tIns="45720" rIns="91440" bIns="45720">
            <a:spAutoFit/>
            <a:scene3d>
              <a:camera prst="orthographicFront"/>
              <a:lightRig rig="brightRoom" dir="t"/>
            </a:scene3d>
            <a:sp3d contourW="6350" prstMaterial="plastic">
              <a:bevelT w="20320" h="20320" prst="angle"/>
              <a:contourClr>
                <a:schemeClr val="accent1">
                  <a:tint val="100000"/>
                  <a:shade val="100000"/>
                  <a:hueMod val="100000"/>
                  <a:satMod val="100000"/>
                </a:schemeClr>
              </a:contourClr>
            </a:sp3d>
          </a:bodyPr>
          <a:lstStyle/>
          <a:p>
            <a:pPr algn="ctr"/>
            <a:r>
              <a:rPr lang="ru-RU" sz="4000" b="1" cap="all" spc="0" dirty="0" smtClean="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latin typeface="Times New Roman" pitchFamily="18" charset="0"/>
                <a:cs typeface="Times New Roman" pitchFamily="18" charset="0"/>
              </a:rPr>
              <a:t>«7 чудес света»</a:t>
            </a:r>
            <a:endParaRPr lang="ru-RU" sz="4000" b="1" cap="all" spc="0" dirty="0">
              <a:ln/>
              <a:solidFill>
                <a:srgbClr val="FF0000"/>
              </a:solidFill>
              <a:effectLst>
                <a:outerShdw blurRad="19685" dist="12700" dir="5400000" algn="tl" rotWithShape="0">
                  <a:schemeClr val="accent1">
                    <a:satMod val="130000"/>
                    <a:alpha val="60000"/>
                  </a:schemeClr>
                </a:outerShdw>
                <a:reflection blurRad="10000" stA="55000" endPos="48000" dist="500" dir="5400000" sy="-100000" algn="bl" rotWithShape="0"/>
              </a:effectLst>
            </a:endParaRPr>
          </a:p>
        </p:txBody>
      </p:sp>
      <p:pic>
        <p:nvPicPr>
          <p:cNvPr id="8" name="Рисунок 7" descr="Бабунова А1.jpg"/>
          <p:cNvPicPr>
            <a:picLocks noChangeAspect="1"/>
          </p:cNvPicPr>
          <p:nvPr/>
        </p:nvPicPr>
        <p:blipFill>
          <a:blip r:embed="rId4" cstate="print"/>
          <a:stretch>
            <a:fillRect/>
          </a:stretch>
        </p:blipFill>
        <p:spPr>
          <a:xfrm>
            <a:off x="4846321" y="829593"/>
            <a:ext cx="4088674" cy="2906385"/>
          </a:xfrm>
          <a:prstGeom prst="rect">
            <a:avLst/>
          </a:prstGeom>
        </p:spPr>
      </p:pic>
      <p:sp>
        <p:nvSpPr>
          <p:cNvPr id="9" name="TextBox 8"/>
          <p:cNvSpPr txBox="1"/>
          <p:nvPr/>
        </p:nvSpPr>
        <p:spPr>
          <a:xfrm>
            <a:off x="391886" y="3409406"/>
            <a:ext cx="1763486" cy="1938992"/>
          </a:xfrm>
          <a:prstGeom prst="rect">
            <a:avLst/>
          </a:prstGeom>
          <a:noFill/>
        </p:spPr>
        <p:txBody>
          <a:bodyPr wrap="square" rtlCol="0">
            <a:spAutoFit/>
          </a:bodyPr>
          <a:lstStyle/>
          <a:p>
            <a:pPr algn="ctr"/>
            <a:r>
              <a:rPr lang="ru-RU" sz="2000" dirty="0" smtClean="0">
                <a:latin typeface="Times New Roman" pitchFamily="18" charset="0"/>
                <a:cs typeface="Times New Roman" pitchFamily="18" charset="0"/>
              </a:rPr>
              <a:t>Зимина </a:t>
            </a:r>
            <a:r>
              <a:rPr lang="ru-RU" sz="2000" dirty="0" err="1" smtClean="0">
                <a:latin typeface="Times New Roman" pitchFamily="18" charset="0"/>
                <a:cs typeface="Times New Roman" pitchFamily="18" charset="0"/>
              </a:rPr>
              <a:t>Снежана</a:t>
            </a:r>
            <a:r>
              <a:rPr lang="ru-RU" sz="2000" dirty="0" smtClean="0">
                <a:latin typeface="Times New Roman" pitchFamily="18" charset="0"/>
                <a:cs typeface="Times New Roman" pitchFamily="18" charset="0"/>
              </a:rPr>
              <a:t>. «Храм Артемиды </a:t>
            </a:r>
            <a:r>
              <a:rPr lang="ru-RU" sz="2000" dirty="0" err="1" smtClean="0">
                <a:latin typeface="Times New Roman" pitchFamily="18" charset="0"/>
                <a:cs typeface="Times New Roman" pitchFamily="18" charset="0"/>
              </a:rPr>
              <a:t>Эфесской</a:t>
            </a:r>
            <a:r>
              <a:rPr lang="ru-RU" sz="2000" dirty="0" smtClean="0">
                <a:latin typeface="Times New Roman" pitchFamily="18" charset="0"/>
                <a:cs typeface="Times New Roman" pitchFamily="18" charset="0"/>
              </a:rPr>
              <a:t>». 5 класс.</a:t>
            </a:r>
            <a:endParaRPr lang="ru-RU" sz="2000" dirty="0">
              <a:latin typeface="Times New Roman" pitchFamily="18" charset="0"/>
              <a:cs typeface="Times New Roman" pitchFamily="18" charset="0"/>
            </a:endParaRPr>
          </a:p>
        </p:txBody>
      </p:sp>
      <p:sp>
        <p:nvSpPr>
          <p:cNvPr id="10" name="TextBox 9"/>
          <p:cNvSpPr txBox="1"/>
          <p:nvPr/>
        </p:nvSpPr>
        <p:spPr>
          <a:xfrm>
            <a:off x="7053943" y="3056709"/>
            <a:ext cx="1567543" cy="1631216"/>
          </a:xfrm>
          <a:prstGeom prst="rect">
            <a:avLst/>
          </a:prstGeom>
          <a:noFill/>
        </p:spPr>
        <p:txBody>
          <a:bodyPr wrap="square" rtlCol="0">
            <a:spAutoFit/>
          </a:bodyPr>
          <a:lstStyle/>
          <a:p>
            <a:pPr algn="ctr"/>
            <a:r>
              <a:rPr lang="ru-RU" sz="2000" dirty="0" err="1" smtClean="0">
                <a:latin typeface="Times New Roman" pitchFamily="18" charset="0"/>
                <a:cs typeface="Times New Roman" pitchFamily="18" charset="0"/>
              </a:rPr>
              <a:t>Бабунова</a:t>
            </a:r>
            <a:r>
              <a:rPr lang="ru-RU" sz="2000" dirty="0" smtClean="0">
                <a:latin typeface="Times New Roman" pitchFamily="18" charset="0"/>
                <a:cs typeface="Times New Roman" pitchFamily="18" charset="0"/>
              </a:rPr>
              <a:t> Анастасия. «Египетские пирамиды». 5 класс. </a:t>
            </a:r>
            <a:endParaRPr lang="ru-RU" sz="2000" dirty="0">
              <a:latin typeface="Times New Roman" pitchFamily="18" charset="0"/>
              <a:cs typeface="Times New Roman" pitchFamily="18" charset="0"/>
            </a:endParaRPr>
          </a:p>
        </p:txBody>
      </p:sp>
      <p:sp>
        <p:nvSpPr>
          <p:cNvPr id="11" name="TextBox 10"/>
          <p:cNvSpPr txBox="1"/>
          <p:nvPr/>
        </p:nvSpPr>
        <p:spPr>
          <a:xfrm>
            <a:off x="6361611" y="5264331"/>
            <a:ext cx="2782389" cy="1015663"/>
          </a:xfrm>
          <a:prstGeom prst="rect">
            <a:avLst/>
          </a:prstGeom>
          <a:noFill/>
        </p:spPr>
        <p:txBody>
          <a:bodyPr wrap="square" rtlCol="0">
            <a:spAutoFit/>
          </a:bodyPr>
          <a:lstStyle/>
          <a:p>
            <a:pPr algn="ctr"/>
            <a:r>
              <a:rPr lang="ru-RU" sz="2000" dirty="0" err="1" smtClean="0">
                <a:latin typeface="Times New Roman" pitchFamily="18" charset="0"/>
                <a:cs typeface="Times New Roman" pitchFamily="18" charset="0"/>
              </a:rPr>
              <a:t>Егина</a:t>
            </a:r>
            <a:r>
              <a:rPr lang="ru-RU" sz="2000" dirty="0" smtClean="0">
                <a:latin typeface="Times New Roman" pitchFamily="18" charset="0"/>
                <a:cs typeface="Times New Roman" pitchFamily="18" charset="0"/>
              </a:rPr>
              <a:t> Дарья. «Висячие сады Семирамиды». 5 класс. </a:t>
            </a:r>
            <a:endParaRPr lang="ru-RU"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491</TotalTime>
  <Words>733</Words>
  <Application>Microsoft Office PowerPoint</Application>
  <PresentationFormat>Экран (4:3)</PresentationFormat>
  <Paragraphs>53</Paragraphs>
  <Slides>20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20</vt:i4>
      </vt:variant>
    </vt:vector>
  </HeadingPairs>
  <TitlesOfParts>
    <vt:vector size="21" baseType="lpstr">
      <vt:lpstr>Office Theme</vt:lpstr>
      <vt:lpstr>Технология проектно-исследовательской деятельности на уроках истории и обществознания в 5-8 классах   </vt:lpstr>
      <vt:lpstr>Слайд 2</vt:lpstr>
      <vt:lpstr>Слайд 3</vt:lpstr>
      <vt:lpstr>Слайд 4</vt:lpstr>
      <vt:lpstr>Слайд 5</vt:lpstr>
      <vt:lpstr>Слайд 6</vt:lpstr>
      <vt:lpstr>Слайд 7</vt:lpstr>
      <vt:lpstr>Слайд 8</vt:lpstr>
      <vt:lpstr>«7 чудес света»</vt:lpstr>
      <vt:lpstr>Слайд 10</vt:lpstr>
      <vt:lpstr>«Культура средневековья»</vt:lpstr>
      <vt:lpstr>«мини-проект по обществознанию»</vt:lpstr>
      <vt:lpstr>«мини-проект по истории россии»</vt:lpstr>
      <vt:lpstr>Слайд 14</vt:lpstr>
      <vt:lpstr>Научно-практическая конференция «юный исследователь»</vt:lpstr>
      <vt:lpstr>Проектная деятельность и краеведческие чтения «Моя земля, мои земляки»</vt:lpstr>
      <vt:lpstr>Проектная деятельность и краеведческие чтения «Моя земля, мои земляки»</vt:lpstr>
      <vt:lpstr>Исследовательская деятельность</vt:lpstr>
      <vt:lpstr>Слайд 19</vt:lpstr>
      <vt:lpstr>Спасибо  за  внимание!</vt:lpstr>
    </vt:vector>
  </TitlesOfParts>
  <Company>PJSC "New Engineering Technologies"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Markasian, Pavel (KIEVH)</dc:creator>
  <cp:lastModifiedBy>Степан</cp:lastModifiedBy>
  <cp:revision>63</cp:revision>
  <dcterms:created xsi:type="dcterms:W3CDTF">2016-11-18T14:12:19Z</dcterms:created>
  <dcterms:modified xsi:type="dcterms:W3CDTF">2019-01-09T22:23:01Z</dcterms:modified>
</cp:coreProperties>
</file>