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2" r:id="rId6"/>
    <p:sldId id="264" r:id="rId7"/>
    <p:sldId id="265" r:id="rId8"/>
    <p:sldId id="266" r:id="rId9"/>
    <p:sldId id="270" r:id="rId10"/>
    <p:sldId id="268" r:id="rId11"/>
    <p:sldId id="269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0" r:id="rId23"/>
    <p:sldId id="26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3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AB4B-B802-4AF5-8AFD-5308E9413AA3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762-2432-4130-B2DD-7BCEC18A1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14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70C-C8D1-4A3E-8A43-2FB030A9D012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E841-0557-404A-B1D1-32B2B80A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20D0-3893-4200-BBF9-0601DFCCB139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ED32-44E6-4A74-9755-BE53088A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3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B4F5-D065-45FB-B826-347F9ED148CA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350E-46F3-438F-BBBC-49B864B0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7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6C41-FD91-4CF2-8C41-7743AABC645A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C4F6-DB53-4E75-B4A2-35666DC2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1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4F16-F19A-4791-A351-5F4091296730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9942-AE6A-46A0-BFA0-E751B1C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9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5AEA-DF4A-4E6B-A1D6-C74424C12002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D7B1-CD05-4704-A49E-36D8FA2C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13B3-62E7-49F4-B8B2-674CD933BB5D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106-4EE3-443C-AB4A-5218AFD1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2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BBC-20E3-4196-AC55-EDDA84BC3EB6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38BA-E527-4276-8812-0F369E41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2341-EB05-43A9-8839-7ADA4EDCB846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DDA8-82F9-44A2-97A0-402F126E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7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E47A-69A3-4478-BB80-933C250A521E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CA95-D48C-4236-9B45-5E59E9FD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0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67A14-94C6-4DC4-97E8-9FF176F3A5DB}" type="datetimeFigureOut">
              <a:rPr lang="ru-RU"/>
              <a:pPr>
                <a:defRPr/>
              </a:pPr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29DC1-B321-43B3-B066-8FAF8346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426993" cy="46085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918648" cy="194421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Формирование гражданской идентичности обучающихся на основе краеведческого материала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6400800" cy="14401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Подготовил: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Филяков Степан Викторович – учитель истории и обществознания</a:t>
            </a:r>
            <a:endParaRPr lang="ru-RU" sz="28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7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2880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Историческое краеведение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в школе является одним из источников обогащения учащихся знаниями о родном крае, воспитания любви к нему и формирования гражданских понятий и навыков. </a:t>
            </a:r>
          </a:p>
        </p:txBody>
      </p:sp>
      <p:pic>
        <p:nvPicPr>
          <p:cNvPr id="5" name="Рисунок 4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60648"/>
            <a:ext cx="1296144" cy="1403766"/>
          </a:xfrm>
          <a:prstGeom prst="rect">
            <a:avLst/>
          </a:prstGeom>
        </p:spPr>
      </p:pic>
      <p:pic>
        <p:nvPicPr>
          <p:cNvPr id="6" name="Рисунок 5" descr="li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7514" y="4077072"/>
            <a:ext cx="2436876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26876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Именно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краеведение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позволяет реализовать задачу познания истории как ремесла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историка</a:t>
            </a:r>
            <a:r>
              <a:rPr lang="en-US" sz="2400" b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даёт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возможность ученику стать субъектом познавательной деятельности через самостоятельную исследовательскую работу. 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5" name="Рисунок 4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88640"/>
            <a:ext cx="1152128" cy="1247792"/>
          </a:xfrm>
          <a:prstGeom prst="rect">
            <a:avLst/>
          </a:prstGeom>
        </p:spPr>
      </p:pic>
      <p:pic>
        <p:nvPicPr>
          <p:cNvPr id="6" name="Рисунок 5" descr="kraeved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05064"/>
            <a:ext cx="3138263" cy="2508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448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548680"/>
            <a:ext cx="9144000" cy="92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сновные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направления в краеведческой работе </a:t>
            </a:r>
          </a:p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027432"/>
            <a:ext cx="84249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работа по организации и сбору краеведческого материала через исследования учителя и организуемые им исследования учащихся (реализация исследовательской технологии);</a:t>
            </a:r>
            <a:endParaRPr lang="ru-RU" sz="1900" b="1" dirty="0" smtClean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способы активизации (реализации) краеведческого материала на уроках истории и во внеклассной работе (уголка краеведения на базе собранного материала, пополнение фондов школьного музея, организация экскурсии,  конференции, участие в социальных акциях и др.)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2776"/>
            <a:ext cx="8424936" cy="23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Высокая мотивация, живой интерес возникает у учащихся именно тогда, когда рассматриваемый материал соприкасается не только с крупными историческими событиями,  но и с событиями, происходившими в родном крае, на территории малой родины.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Рисунок 5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1254538" cy="1358705"/>
          </a:xfrm>
          <a:prstGeom prst="rect">
            <a:avLst/>
          </a:prstGeom>
        </p:spPr>
      </p:pic>
      <p:pic>
        <p:nvPicPr>
          <p:cNvPr id="8" name="Рисунок 7" descr="legent-tambov-sta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933056"/>
            <a:ext cx="1978025" cy="2745487"/>
          </a:xfrm>
          <a:prstGeom prst="rect">
            <a:avLst/>
          </a:prstGeom>
        </p:spPr>
      </p:pic>
      <p:pic>
        <p:nvPicPr>
          <p:cNvPr id="9" name="Рисунок 8" descr="44846_html_m77bcdc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933056"/>
            <a:ext cx="2021900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2636912"/>
            <a:ext cx="882047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 2017-2018 учебный год были реализованы следующие мероприятия   </a:t>
            </a:r>
            <a:endParaRPr lang="ru-RU" sz="40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32656"/>
            <a:ext cx="1509926" cy="1635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04664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5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гостях у археологов</a:t>
            </a:r>
            <a:endParaRPr lang="ru-RU" sz="35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DSC04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176464" cy="2814729"/>
          </a:xfrm>
          <a:prstGeom prst="rect">
            <a:avLst/>
          </a:prstGeom>
        </p:spPr>
      </p:pic>
      <p:pic>
        <p:nvPicPr>
          <p:cNvPr id="6" name="Рисунок 5" descr="DSC04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33056"/>
            <a:ext cx="3888135" cy="2751038"/>
          </a:xfrm>
          <a:prstGeom prst="rect">
            <a:avLst/>
          </a:prstGeom>
        </p:spPr>
      </p:pic>
      <p:pic>
        <p:nvPicPr>
          <p:cNvPr id="7" name="Рисунок 6" descr="DSC047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268760"/>
            <a:ext cx="3960440" cy="2754305"/>
          </a:xfrm>
          <a:prstGeom prst="rect">
            <a:avLst/>
          </a:prstGeom>
        </p:spPr>
      </p:pic>
      <p:pic>
        <p:nvPicPr>
          <p:cNvPr id="8" name="Рисунок 7" descr="DSC04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933056"/>
            <a:ext cx="3695374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76672"/>
            <a:ext cx="9144000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27 сентября – День Тамбовской области</a:t>
            </a:r>
            <a:endParaRPr lang="ru-RU" sz="28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80 лет Тамбовской обла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320481" cy="2592288"/>
          </a:xfrm>
          <a:prstGeom prst="rect">
            <a:avLst/>
          </a:prstGeom>
        </p:spPr>
      </p:pic>
      <p:pic>
        <p:nvPicPr>
          <p:cNvPr id="5" name="Рисунок 4" descr="80 лет Тамбовской обла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96752"/>
            <a:ext cx="4320480" cy="2592288"/>
          </a:xfrm>
          <a:prstGeom prst="rect">
            <a:avLst/>
          </a:prstGeom>
        </p:spPr>
      </p:pic>
      <p:pic>
        <p:nvPicPr>
          <p:cNvPr id="6" name="Рисунок 5" descr="80 лет Тамбовской облас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4320480" cy="2880320"/>
          </a:xfrm>
          <a:prstGeom prst="rect">
            <a:avLst/>
          </a:prstGeom>
        </p:spPr>
      </p:pic>
      <p:pic>
        <p:nvPicPr>
          <p:cNvPr id="7" name="Рисунок 6" descr="80 лет Тамбовской област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789040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rzhavin_my_s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16" y="188640"/>
            <a:ext cx="8890199" cy="6480719"/>
          </a:xfrm>
          <a:prstGeom prst="rect">
            <a:avLst/>
          </a:prstGeom>
        </p:spPr>
      </p:pic>
      <p:pic>
        <p:nvPicPr>
          <p:cNvPr id="5" name="Рисунок 4" descr="IMG_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2808312" cy="3979867"/>
          </a:xfrm>
          <a:prstGeom prst="rect">
            <a:avLst/>
          </a:prstGeom>
        </p:spPr>
      </p:pic>
      <p:pic>
        <p:nvPicPr>
          <p:cNvPr id="6" name="Рисунок 5" descr="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636912"/>
            <a:ext cx="2808312" cy="3995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700808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Тамбовский государственный университет уважает и чтит историко-культурное прошлое страны и региона, выполняет миссию трансляции знаний и традиций, поэтому не мог обойти вниманием юбилей своего духовного покровителя – прославленного государственного деятеля и поэта эпохи Просвещения Гавриила Романовича Державина».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269875" algn="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Ю. </a:t>
            </a:r>
            <a:r>
              <a:rPr lang="ru-RU" sz="2000" b="1" dirty="0" err="1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Стромов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1503925" cy="16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76672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Краеведческие чтения «Моя земля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, 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мои земляки»</a:t>
            </a:r>
            <a:endParaRPr lang="ru-RU" sz="28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IMG_3411-—-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170040" cy="2780027"/>
          </a:xfrm>
          <a:prstGeom prst="rect">
            <a:avLst/>
          </a:prstGeom>
        </p:spPr>
      </p:pic>
      <p:pic>
        <p:nvPicPr>
          <p:cNvPr id="5" name="Рисунок 4" descr="Хроника подавления Рудовского восстания 1918 года (201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158080"/>
            <a:ext cx="4176464" cy="2470775"/>
          </a:xfrm>
          <a:prstGeom prst="rect">
            <a:avLst/>
          </a:prstGeom>
        </p:spPr>
      </p:pic>
      <p:pic>
        <p:nvPicPr>
          <p:cNvPr id="6" name="Рисунок 5" descr="IMG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484784"/>
            <a:ext cx="2329345" cy="3326177"/>
          </a:xfrm>
          <a:prstGeom prst="rect">
            <a:avLst/>
          </a:prstGeom>
        </p:spPr>
      </p:pic>
      <p:pic>
        <p:nvPicPr>
          <p:cNvPr id="7" name="Рисунок 6" descr="IMG_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429000"/>
            <a:ext cx="2323554" cy="3228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6288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Гражданская идентичность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– осознание себя как носителя российской культуры и гражданина России.</a:t>
            </a:r>
          </a:p>
        </p:txBody>
      </p:sp>
      <p:pic>
        <p:nvPicPr>
          <p:cNvPr id="8" name="Рисунок 7" descr="1200px-Russia_Flag-Ma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068960"/>
            <a:ext cx="5280680" cy="2952780"/>
          </a:xfrm>
          <a:prstGeom prst="rect">
            <a:avLst/>
          </a:prstGeom>
        </p:spPr>
      </p:pic>
      <p:pic>
        <p:nvPicPr>
          <p:cNvPr id="10" name="Рисунок 9" descr="e036cf2213a18d7df237a3ade41bf1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8640"/>
            <a:ext cx="1381992" cy="1496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1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Акции памяти</a:t>
            </a:r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896544" cy="3672408"/>
          </a:xfrm>
          <a:prstGeom prst="rect">
            <a:avLst/>
          </a:prstGeom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4042949" cy="5544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01317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Бессмертный полк 2018 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692696"/>
            <a:ext cx="9144000" cy="92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Научно-практическая конференция «Юные исследователи»</a:t>
            </a:r>
            <a:endParaRPr lang="ru-RU" sz="32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Свадебные традиции и обычаи села Рудовка (20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4896544" cy="3672408"/>
          </a:xfrm>
          <a:prstGeom prst="rect">
            <a:avLst/>
          </a:prstGeom>
        </p:spPr>
      </p:pic>
      <p:pic>
        <p:nvPicPr>
          <p:cNvPr id="5" name="Рисунок 4" descr="IMG_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72816"/>
            <a:ext cx="3497487" cy="4894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1713676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Подобная работа позволяет актуализировать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социокультурный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опыт учащегося, окультурить его, поднять на более высокий ценностный уровень, сделать научным. Происходит обогащение личностной сферы учащегося не только на когнитивном, но и на эмоционально-чувственном уровне: меняется отношение к себе самому, к социальному окружению, к истории своего народа в целом.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437918" cy="155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8529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Рисунок 5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526488" cy="1653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8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700808"/>
            <a:ext cx="9144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Последствия </a:t>
            </a:r>
          </a:p>
          <a:p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преобразований 90-х гг. </a:t>
            </a:r>
            <a:r>
              <a:rPr lang="en-US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XX 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в.: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экономическая дезинтеграция;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социальная дифференциация общества;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девальвация духовных ценностей.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6" name="Рисунок 5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1448959" cy="1569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1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патриотизм;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гражданственность;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сострадание;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межконфессиональная толерантность;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межнациональная толерантность.</a:t>
            </a:r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196752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Были утрачены:</a:t>
            </a:r>
          </a:p>
        </p:txBody>
      </p:sp>
      <p:pic>
        <p:nvPicPr>
          <p:cNvPr id="4" name="Рисунок 3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88640"/>
            <a:ext cx="1329747" cy="1440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568952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В таких условиях именно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образованию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отводится ключевая роль в духовно-нравственной консолидации российского общества. Именно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школа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призвана воспитывать гражданина и патриота, раскрывать способности  и таланты молодых россиян, готовить их к жизни в высокотехнологичном конкурентном мире. </a:t>
            </a:r>
          </a:p>
          <a:p>
            <a:endParaRPr lang="ru-RU" dirty="0"/>
          </a:p>
        </p:txBody>
      </p:sp>
      <p:pic>
        <p:nvPicPr>
          <p:cNvPr id="5" name="Рисунок 4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1368152" cy="1481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352928" cy="43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«Личностные результаты освоения основной образовательной программы обучающимися должны в первую очередь отражать российскую гражданскую идентичность» (п. 7).</a:t>
            </a:r>
          </a:p>
          <a:p>
            <a:pPr algn="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ФГОС (от 17 мая 2012 г.)</a:t>
            </a:r>
          </a:p>
          <a:p>
            <a:endParaRPr lang="ru-RU" dirty="0"/>
          </a:p>
        </p:txBody>
      </p:sp>
      <p:pic>
        <p:nvPicPr>
          <p:cNvPr id="4" name="Рисунок 3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1581934" cy="1713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620688"/>
            <a:ext cx="9144000" cy="67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000" dirty="0" smtClean="0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ИКС ставит следующие цели: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196752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формирование у молодого поколения ориентиров для гражданской,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этнонациональной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социокультурной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самоидентификации в окружающем мире;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овладение учащимися знаниями об основных этапах развития человеческого общества с древности до наших дней, при особом внимании к месту и роли России во всемирно-историческом процессе;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воспитание учащихся в духе патриотизма, уважения к своему Отечеству - многонациональному Российскому государству.</a:t>
            </a:r>
            <a:endParaRPr lang="ru-RU" sz="2000" b="1" dirty="0" smtClean="0">
              <a:solidFill>
                <a:srgbClr val="0070C0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636925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огласно стандарту среди всех гуманитарных предметов именно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истории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заслуженно отведена роль одного из главных предметов в воспитании патриотов России, граждан правового демократического государства, обладающих чувством национальной гордости, гражданского достоинства, любви к Отечеству и своему народу.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e036cf2213a18d7df237a3ade41bf1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329747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337038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Любовь ребёнка к Родине начинается с любви к семье, школе, малой родине. 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28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phpiv3bKw_Konsultaciya-dlya-roditelej-igrajtte-vsegda-igrajte-vezde-aprel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24944"/>
            <a:ext cx="2750561" cy="2116871"/>
          </a:xfrm>
          <a:prstGeom prst="rect">
            <a:avLst/>
          </a:prstGeom>
        </p:spPr>
      </p:pic>
      <p:pic>
        <p:nvPicPr>
          <p:cNvPr id="8" name="Рисунок 7" descr="png-school-building-school-building-school-building-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6968" y="4149080"/>
            <a:ext cx="3717032" cy="3717032"/>
          </a:xfrm>
          <a:prstGeom prst="rect">
            <a:avLst/>
          </a:prstGeom>
        </p:spPr>
      </p:pic>
      <p:pic>
        <p:nvPicPr>
          <p:cNvPr id="9" name="Рисунок 8" descr="gerb-tambovskoy-obla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140968"/>
            <a:ext cx="249289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с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Россия3</Template>
  <TotalTime>326</TotalTime>
  <Words>554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Россия3</vt:lpstr>
      <vt:lpstr>Формирование гражданской идентичности обучающихся на основе краеведческого материала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Любовь ребёнка к Родине начинается с любви к семье, школе, малой родине.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Orla Maplen</dc:creator>
  <cp:lastModifiedBy>Степан</cp:lastModifiedBy>
  <cp:revision>38</cp:revision>
  <dcterms:created xsi:type="dcterms:W3CDTF">2017-04-13T11:18:25Z</dcterms:created>
  <dcterms:modified xsi:type="dcterms:W3CDTF">2018-08-26T19:26:32Z</dcterms:modified>
</cp:coreProperties>
</file>