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2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48"/>
    <a:srgbClr val="FAFA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126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8639" y="1659367"/>
            <a:ext cx="7903029" cy="1876607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Развитие мотивации обучающихся на уроках истории и обществознания через </a:t>
            </a:r>
            <a:r>
              <a:rPr lang="ru-RU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разноуровневое</a:t>
            </a: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 обучение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9634" y="3780579"/>
            <a:ext cx="8477795" cy="48587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Филяков С. В. – учитель истории и обществознания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964" y="195310"/>
            <a:ext cx="7886700" cy="797467"/>
          </a:xfrm>
        </p:spPr>
        <p:txBody>
          <a:bodyPr>
            <a:normAutofit/>
          </a:bodyPr>
          <a:lstStyle/>
          <a:p>
            <a:pPr algn="ctr"/>
            <a:r>
              <a:rPr lang="ru-RU" sz="3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Игра на уроке</a:t>
            </a:r>
            <a:endParaRPr lang="ru-RU" sz="3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2070" y="927464"/>
            <a:ext cx="8595360" cy="507968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В 5-6 </a:t>
            </a:r>
            <a:r>
              <a:rPr lang="ru-RU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– игра-разминка </a:t>
            </a:r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начале урока по проверке домашнего задания с разбивкой класса на команды или целый урок-игра по обобщению материала по пройденной теме. </a:t>
            </a:r>
            <a:endParaRPr lang="ru-RU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В 8-9 </a:t>
            </a:r>
            <a:r>
              <a:rPr lang="ru-RU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– игра-диспут</a:t>
            </a:r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где старшеклассники не только показывают знания, полученные на уроках, но и высказывают своё личное мнение по заданной </a:t>
            </a:r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теме.</a:t>
            </a:r>
            <a:endParaRPr lang="ru-RU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Детк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6224" y="4075613"/>
            <a:ext cx="4479016" cy="2603428"/>
          </a:xfrm>
          <a:prstGeom prst="rect">
            <a:avLst/>
          </a:prstGeom>
        </p:spPr>
      </p:pic>
      <p:pic>
        <p:nvPicPr>
          <p:cNvPr id="5" name="Рисунок 4" descr="ручк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1144" y="4506686"/>
            <a:ext cx="1510718" cy="1959427"/>
          </a:xfrm>
          <a:prstGeom prst="rect">
            <a:avLst/>
          </a:prstGeom>
        </p:spPr>
      </p:pic>
      <p:pic>
        <p:nvPicPr>
          <p:cNvPr id="6" name="Рисунок 5" descr="планше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92844">
            <a:off x="417053" y="4757666"/>
            <a:ext cx="1738794" cy="1737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83326"/>
            <a:ext cx="7886700" cy="83602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Групповая форма работы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7385" y="1554480"/>
            <a:ext cx="8503918" cy="467650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Обществознание</a:t>
            </a:r>
            <a:r>
              <a:rPr lang="ru-RU" sz="3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Тема урока «Типология обществ». </a:t>
            </a:r>
            <a:r>
              <a:rPr lang="ru-RU" sz="3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Группы по 3-4 человека наглядно </a:t>
            </a:r>
            <a:r>
              <a:rPr lang="ru-RU" sz="3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представляли </a:t>
            </a:r>
            <a:r>
              <a:rPr lang="ru-RU" sz="3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разные типы обществ, а затем на основе представленных результатов проводили сравнительный анализ формационного и </a:t>
            </a:r>
            <a:r>
              <a:rPr lang="ru-RU" sz="3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цивилизационного</a:t>
            </a:r>
            <a:r>
              <a:rPr lang="ru-RU" sz="3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подходов.</a:t>
            </a:r>
          </a:p>
          <a:p>
            <a:pPr algn="just">
              <a:buNone/>
            </a:pPr>
            <a:r>
              <a:rPr lang="ru-RU" sz="3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Работа </a:t>
            </a:r>
            <a:r>
              <a:rPr lang="ru-RU" sz="3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группах помогла быстро освоить большой объём материала, легко выделить сходства и различия между данными подходами и всем учащимся получить оценки</a:t>
            </a:r>
            <a:r>
              <a:rPr lang="ru-RU" sz="3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776" y="483326"/>
            <a:ext cx="7886700" cy="83602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Групповая форма работы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7383" y="1397726"/>
            <a:ext cx="8595360" cy="5055325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3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этом, перед началом работы школьники самостоятельно выработали </a:t>
            </a:r>
            <a:r>
              <a:rPr lang="ru-RU" sz="3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критерии оценки</a:t>
            </a:r>
            <a:r>
              <a:rPr lang="ru-RU" sz="3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данной работы:</a:t>
            </a:r>
          </a:p>
          <a:p>
            <a:pPr algn="just">
              <a:buNone/>
            </a:pPr>
            <a:r>
              <a:rPr lang="ru-RU" sz="3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sz="3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Степень раскрытие задания (информативность</a:t>
            </a:r>
            <a:r>
              <a:rPr lang="ru-RU" sz="3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3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2.Логичность</a:t>
            </a:r>
            <a:r>
              <a:rPr lang="ru-RU" sz="3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точность, корректность выступления.</a:t>
            </a:r>
          </a:p>
          <a:p>
            <a:pPr algn="just">
              <a:buNone/>
            </a:pPr>
            <a:r>
              <a:rPr lang="ru-RU" sz="3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Творческий подход (</a:t>
            </a:r>
            <a:r>
              <a:rPr lang="ru-RU" sz="3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креативность</a:t>
            </a:r>
            <a:r>
              <a:rPr lang="ru-RU" sz="3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ctr">
              <a:buNone/>
            </a:pPr>
            <a:r>
              <a:rPr lang="ru-RU" sz="3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Баллы</a:t>
            </a:r>
            <a:r>
              <a:rPr lang="ru-RU" sz="3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0» - критерий не </a:t>
            </a:r>
            <a:r>
              <a:rPr lang="ru-RU" sz="3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раскрыт;</a:t>
            </a:r>
            <a:endParaRPr lang="ru-RU" sz="3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1» - есть </a:t>
            </a:r>
            <a:r>
              <a:rPr lang="ru-RU" sz="3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замечания;</a:t>
            </a:r>
            <a:endParaRPr lang="ru-RU" sz="3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2» - критерий раскрыт полностью</a:t>
            </a:r>
            <a:r>
              <a:rPr lang="ru-RU" sz="3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у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7188" y="3627809"/>
            <a:ext cx="1867607" cy="3006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47561"/>
            <a:ext cx="7992836" cy="99341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Дифференцированные задания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445" y="1214846"/>
            <a:ext cx="8556171" cy="5355771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Глубина 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сложность одного и того же учебного материала различна в группах разного уровня, что даёт возможность каждому ученику овладевать учебным материалом по отдельным предметам школьной программы на разном уровне (А, В, С), но не ниже базового, в зависимости от способностей и индивидуальных особенностей личности  каждого учащегося.</a:t>
            </a:r>
          </a:p>
          <a:p>
            <a:pPr algn="just">
              <a:buNone/>
            </a:pP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Например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 контрольной работе даются вопросы трёх типов.</a:t>
            </a:r>
          </a:p>
          <a:p>
            <a:pPr algn="just">
              <a:buNone/>
            </a:pP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А 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правильный ответ оценивается 1 баллом;</a:t>
            </a:r>
          </a:p>
          <a:p>
            <a:pPr algn="just">
              <a:buNone/>
            </a:pP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частично правильный ответ оценивается 1 баллом, правильный – 2 баллами;</a:t>
            </a:r>
          </a:p>
          <a:p>
            <a:pPr algn="just">
              <a:buNone/>
            </a:pP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С 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дополнительный вопрос, оценивается от 0 до 3 баллов.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47561"/>
            <a:ext cx="7992836" cy="99341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Дифференцированные задания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445" y="1214846"/>
            <a:ext cx="8556171" cy="535577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История. Тема урока «Вавилонский царь Хаммурапи и его законы». </a:t>
            </a:r>
            <a:endParaRPr lang="ru-RU" sz="3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Организуется практическая работа в группах (парах) с фрагментами законов </a:t>
            </a:r>
            <a:r>
              <a:rPr lang="ru-RU" sz="3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Хаммурапи.</a:t>
            </a:r>
            <a:endParaRPr lang="ru-RU" sz="3000" dirty="0"/>
          </a:p>
        </p:txBody>
      </p:sp>
      <p:pic>
        <p:nvPicPr>
          <p:cNvPr id="4" name="Рисунок 3" descr="Хаммурап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086" y="3080189"/>
            <a:ext cx="2849630" cy="3542679"/>
          </a:xfrm>
          <a:prstGeom prst="rect">
            <a:avLst/>
          </a:prstGeom>
        </p:spPr>
      </p:pic>
      <p:pic>
        <p:nvPicPr>
          <p:cNvPr id="7" name="Рисунок 6" descr="закон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8660" y="3161212"/>
            <a:ext cx="4183819" cy="3464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47561"/>
            <a:ext cx="7992836" cy="99341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Дифференцированные задания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445" y="1214845"/>
            <a:ext cx="8556171" cy="5225143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Задача каждой группы – найти подтверждение </a:t>
            </a:r>
            <a:r>
              <a:rPr lang="ru-RU" sz="2800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гипотез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1)  что 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законы Хаммурапи были крайне жестокими; </a:t>
            </a:r>
            <a:endParaRPr lang="ru-RU" sz="28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2) законы 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Хаммурапи были несправедливы по отношению к рабам; </a:t>
            </a:r>
            <a:endParaRPr lang="ru-RU" sz="28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3)законы 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Хаммурапи поддерживали порядок в государстве и были необходимы обществу. </a:t>
            </a:r>
            <a:endParaRPr lang="ru-RU" sz="28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Подобные 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задания предназначаются для учеников с хорошим запасом знаний, умением быстро находить нужную информацию и анализировать её. Для учеников с непрочными знаниями и проблемами при восприятии информации предлагается </a:t>
            </a:r>
            <a:r>
              <a:rPr lang="ru-RU" sz="2800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особое творческое задание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представить одну из статей законов Хаммурапи в виде рисунка. </a:t>
            </a:r>
            <a:endParaRPr lang="ru-RU" sz="2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4972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4319" y="1227909"/>
            <a:ext cx="8503921" cy="4949054"/>
          </a:xfrm>
        </p:spPr>
        <p:txBody>
          <a:bodyPr/>
          <a:lstStyle/>
          <a:p>
            <a:pPr algn="just">
              <a:buNone/>
            </a:pP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Дифференцированный 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подход к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домашним заданиям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Целесообразно 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давать обязательные задания на базовом уровне и задания дополнительные на более высоком, исследовательском уровне. В случае выполнения обоих типов заданий ученик получает две оценки за домашнюю работу.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дз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93538" y="3735977"/>
            <a:ext cx="2575249" cy="2939143"/>
          </a:xfrm>
          <a:prstGeom prst="rect">
            <a:avLst/>
          </a:prstGeom>
        </p:spPr>
      </p:pic>
      <p:pic>
        <p:nvPicPr>
          <p:cNvPr id="5" name="Рисунок 4" descr="дневн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7280" y="4153773"/>
            <a:ext cx="3725485" cy="24560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347928">
            <a:off x="3164879" y="4368773"/>
            <a:ext cx="13796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параграф № 19</a:t>
            </a:r>
            <a:r>
              <a:rPr lang="en-GB" sz="1600" dirty="0" smtClean="0"/>
              <a:t>, </a:t>
            </a:r>
            <a:r>
              <a:rPr lang="ru-RU" sz="1600" dirty="0" smtClean="0"/>
              <a:t>записи в тетради – выучить</a:t>
            </a:r>
            <a:r>
              <a:rPr lang="en-GB" sz="1600" dirty="0" smtClean="0"/>
              <a:t>, </a:t>
            </a:r>
            <a:r>
              <a:rPr lang="ru-RU" sz="1600" dirty="0" smtClean="0"/>
              <a:t>под-готовить доклад об</a:t>
            </a:r>
          </a:p>
          <a:p>
            <a:r>
              <a:rPr lang="ru-RU" sz="1600" dirty="0" smtClean="0"/>
              <a:t>Иване </a:t>
            </a:r>
            <a:r>
              <a:rPr lang="en-GB" sz="1600" dirty="0" smtClean="0"/>
              <a:t>IV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 rot="21346035">
            <a:off x="4037002" y="5894097"/>
            <a:ext cx="57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/</a:t>
            </a:r>
            <a:r>
              <a:rPr lang="ru-RU" dirty="0" smtClean="0">
                <a:solidFill>
                  <a:srgbClr val="FF0000"/>
                </a:solidFill>
              </a:rPr>
              <a:t>5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4252" y="4359350"/>
            <a:ext cx="14247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Алгебра:</a:t>
            </a:r>
            <a:r>
              <a:rPr lang="ru-RU" sz="1600" dirty="0" smtClean="0"/>
              <a:t> задача</a:t>
            </a:r>
          </a:p>
          <a:p>
            <a:r>
              <a:rPr lang="ru-RU" sz="1600" dirty="0" smtClean="0"/>
              <a:t> № 131</a:t>
            </a:r>
            <a:r>
              <a:rPr lang="en-GB" sz="1600" dirty="0" smtClean="0"/>
              <a:t>, </a:t>
            </a:r>
            <a:r>
              <a:rPr lang="ru-RU" sz="1600" dirty="0" smtClean="0"/>
              <a:t>132.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rgbClr val="FF0000"/>
                </a:solidFill>
              </a:rPr>
              <a:t>               </a:t>
            </a:r>
            <a:r>
              <a:rPr lang="en-GB" sz="1600" dirty="0" smtClean="0">
                <a:solidFill>
                  <a:srgbClr val="FF0000"/>
                </a:solidFill>
              </a:rPr>
              <a:t>/</a:t>
            </a:r>
            <a:r>
              <a:rPr lang="ru-RU" sz="1600" dirty="0" smtClean="0">
                <a:solidFill>
                  <a:srgbClr val="FF0000"/>
                </a:solidFill>
              </a:rPr>
              <a:t>4 </a:t>
            </a:r>
          </a:p>
          <a:p>
            <a:r>
              <a:rPr lang="ru-RU" sz="1600" b="1" dirty="0" smtClean="0"/>
              <a:t>Биология: </a:t>
            </a:r>
            <a:r>
              <a:rPr lang="ru-RU" sz="1600" dirty="0" smtClean="0"/>
              <a:t>параграф № 6</a:t>
            </a:r>
          </a:p>
          <a:p>
            <a:r>
              <a:rPr lang="ru-RU" sz="1600" dirty="0" smtClean="0"/>
              <a:t>                 </a:t>
            </a:r>
            <a:r>
              <a:rPr lang="en-GB" sz="1600" dirty="0" smtClean="0">
                <a:solidFill>
                  <a:srgbClr val="FF0000"/>
                </a:solidFill>
              </a:rPr>
              <a:t>/</a:t>
            </a:r>
            <a:r>
              <a:rPr lang="ru-RU" sz="1600" dirty="0" smtClean="0">
                <a:solidFill>
                  <a:srgbClr val="FF0000"/>
                </a:solidFill>
              </a:rPr>
              <a:t>5 </a:t>
            </a:r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ru-RU" sz="1600" b="1" dirty="0" smtClean="0"/>
              <a:t>История: </a:t>
            </a:r>
            <a:endParaRPr lang="ru-RU" sz="1600" b="1" dirty="0"/>
          </a:p>
        </p:txBody>
      </p:sp>
      <p:sp>
        <p:nvSpPr>
          <p:cNvPr id="11" name="Полилиния 10"/>
          <p:cNvSpPr/>
          <p:nvPr/>
        </p:nvSpPr>
        <p:spPr>
          <a:xfrm>
            <a:off x="2624715" y="5124893"/>
            <a:ext cx="352401" cy="244628"/>
          </a:xfrm>
          <a:custGeom>
            <a:avLst/>
            <a:gdLst>
              <a:gd name="connsiteX0" fmla="*/ 1527 w 352401"/>
              <a:gd name="connsiteY0" fmla="*/ 95693 h 244628"/>
              <a:gd name="connsiteX1" fmla="*/ 12159 w 352401"/>
              <a:gd name="connsiteY1" fmla="*/ 53163 h 244628"/>
              <a:gd name="connsiteX2" fmla="*/ 33425 w 352401"/>
              <a:gd name="connsiteY2" fmla="*/ 74428 h 244628"/>
              <a:gd name="connsiteX3" fmla="*/ 54690 w 352401"/>
              <a:gd name="connsiteY3" fmla="*/ 138223 h 244628"/>
              <a:gd name="connsiteX4" fmla="*/ 44057 w 352401"/>
              <a:gd name="connsiteY4" fmla="*/ 191386 h 244628"/>
              <a:gd name="connsiteX5" fmla="*/ 54690 w 352401"/>
              <a:gd name="connsiteY5" fmla="*/ 95693 h 244628"/>
              <a:gd name="connsiteX6" fmla="*/ 118485 w 352401"/>
              <a:gd name="connsiteY6" fmla="*/ 53163 h 244628"/>
              <a:gd name="connsiteX7" fmla="*/ 150383 w 352401"/>
              <a:gd name="connsiteY7" fmla="*/ 31898 h 244628"/>
              <a:gd name="connsiteX8" fmla="*/ 171648 w 352401"/>
              <a:gd name="connsiteY8" fmla="*/ 0 h 244628"/>
              <a:gd name="connsiteX9" fmla="*/ 161015 w 352401"/>
              <a:gd name="connsiteY9" fmla="*/ 31898 h 244628"/>
              <a:gd name="connsiteX10" fmla="*/ 139750 w 352401"/>
              <a:gd name="connsiteY10" fmla="*/ 63795 h 244628"/>
              <a:gd name="connsiteX11" fmla="*/ 75955 w 352401"/>
              <a:gd name="connsiteY11" fmla="*/ 85060 h 244628"/>
              <a:gd name="connsiteX12" fmla="*/ 44057 w 352401"/>
              <a:gd name="connsiteY12" fmla="*/ 95693 h 244628"/>
              <a:gd name="connsiteX13" fmla="*/ 54690 w 352401"/>
              <a:gd name="connsiteY13" fmla="*/ 127591 h 244628"/>
              <a:gd name="connsiteX14" fmla="*/ 118485 w 352401"/>
              <a:gd name="connsiteY14" fmla="*/ 159488 h 244628"/>
              <a:gd name="connsiteX15" fmla="*/ 182280 w 352401"/>
              <a:gd name="connsiteY15" fmla="*/ 191386 h 244628"/>
              <a:gd name="connsiteX16" fmla="*/ 171648 w 352401"/>
              <a:gd name="connsiteY16" fmla="*/ 159488 h 244628"/>
              <a:gd name="connsiteX17" fmla="*/ 203545 w 352401"/>
              <a:gd name="connsiteY17" fmla="*/ 148856 h 244628"/>
              <a:gd name="connsiteX18" fmla="*/ 203545 w 352401"/>
              <a:gd name="connsiteY18" fmla="*/ 85060 h 244628"/>
              <a:gd name="connsiteX19" fmla="*/ 171648 w 352401"/>
              <a:gd name="connsiteY19" fmla="*/ 95693 h 244628"/>
              <a:gd name="connsiteX20" fmla="*/ 214178 w 352401"/>
              <a:gd name="connsiteY20" fmla="*/ 138223 h 244628"/>
              <a:gd name="connsiteX21" fmla="*/ 288606 w 352401"/>
              <a:gd name="connsiteY21" fmla="*/ 85060 h 244628"/>
              <a:gd name="connsiteX22" fmla="*/ 277973 w 352401"/>
              <a:gd name="connsiteY22" fmla="*/ 233916 h 244628"/>
              <a:gd name="connsiteX23" fmla="*/ 246076 w 352401"/>
              <a:gd name="connsiteY23" fmla="*/ 223284 h 244628"/>
              <a:gd name="connsiteX24" fmla="*/ 235443 w 352401"/>
              <a:gd name="connsiteY24" fmla="*/ 191386 h 244628"/>
              <a:gd name="connsiteX25" fmla="*/ 320504 w 352401"/>
              <a:gd name="connsiteY25" fmla="*/ 148856 h 244628"/>
              <a:gd name="connsiteX26" fmla="*/ 331136 w 352401"/>
              <a:gd name="connsiteY26" fmla="*/ 116958 h 244628"/>
              <a:gd name="connsiteX27" fmla="*/ 352401 w 352401"/>
              <a:gd name="connsiteY27" fmla="*/ 85060 h 24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52401" h="244628">
                <a:moveTo>
                  <a:pt x="1527" y="95693"/>
                </a:moveTo>
                <a:cubicBezTo>
                  <a:pt x="5071" y="81516"/>
                  <a:pt x="0" y="61269"/>
                  <a:pt x="12159" y="53163"/>
                </a:cubicBezTo>
                <a:cubicBezTo>
                  <a:pt x="20500" y="47602"/>
                  <a:pt x="28942" y="65462"/>
                  <a:pt x="33425" y="74428"/>
                </a:cubicBezTo>
                <a:cubicBezTo>
                  <a:pt x="43450" y="94477"/>
                  <a:pt x="54690" y="138223"/>
                  <a:pt x="54690" y="138223"/>
                </a:cubicBezTo>
                <a:cubicBezTo>
                  <a:pt x="51146" y="155944"/>
                  <a:pt x="44057" y="209458"/>
                  <a:pt x="44057" y="191386"/>
                </a:cubicBezTo>
                <a:cubicBezTo>
                  <a:pt x="44057" y="159292"/>
                  <a:pt x="39474" y="123951"/>
                  <a:pt x="54690" y="95693"/>
                </a:cubicBezTo>
                <a:cubicBezTo>
                  <a:pt x="66807" y="73191"/>
                  <a:pt x="97220" y="67340"/>
                  <a:pt x="118485" y="53163"/>
                </a:cubicBezTo>
                <a:lnTo>
                  <a:pt x="150383" y="31898"/>
                </a:lnTo>
                <a:cubicBezTo>
                  <a:pt x="157471" y="21265"/>
                  <a:pt x="158869" y="0"/>
                  <a:pt x="171648" y="0"/>
                </a:cubicBezTo>
                <a:cubicBezTo>
                  <a:pt x="182856" y="0"/>
                  <a:pt x="166027" y="21873"/>
                  <a:pt x="161015" y="31898"/>
                </a:cubicBezTo>
                <a:cubicBezTo>
                  <a:pt x="155300" y="43327"/>
                  <a:pt x="150586" y="57022"/>
                  <a:pt x="139750" y="63795"/>
                </a:cubicBezTo>
                <a:cubicBezTo>
                  <a:pt x="120742" y="75675"/>
                  <a:pt x="97220" y="77972"/>
                  <a:pt x="75955" y="85060"/>
                </a:cubicBezTo>
                <a:lnTo>
                  <a:pt x="44057" y="95693"/>
                </a:lnTo>
                <a:cubicBezTo>
                  <a:pt x="47601" y="106326"/>
                  <a:pt x="47689" y="118839"/>
                  <a:pt x="54690" y="127591"/>
                </a:cubicBezTo>
                <a:cubicBezTo>
                  <a:pt x="69681" y="146330"/>
                  <a:pt x="97471" y="152484"/>
                  <a:pt x="118485" y="159488"/>
                </a:cubicBezTo>
                <a:cubicBezTo>
                  <a:pt x="119554" y="160201"/>
                  <a:pt x="173475" y="200191"/>
                  <a:pt x="182280" y="191386"/>
                </a:cubicBezTo>
                <a:cubicBezTo>
                  <a:pt x="190205" y="183461"/>
                  <a:pt x="175192" y="170121"/>
                  <a:pt x="171648" y="159488"/>
                </a:cubicBezTo>
                <a:cubicBezTo>
                  <a:pt x="182280" y="155944"/>
                  <a:pt x="195620" y="156781"/>
                  <a:pt x="203545" y="148856"/>
                </a:cubicBezTo>
                <a:cubicBezTo>
                  <a:pt x="224811" y="127590"/>
                  <a:pt x="210634" y="106326"/>
                  <a:pt x="203545" y="85060"/>
                </a:cubicBezTo>
                <a:cubicBezTo>
                  <a:pt x="192913" y="88604"/>
                  <a:pt x="176660" y="85669"/>
                  <a:pt x="171648" y="95693"/>
                </a:cubicBezTo>
                <a:cubicBezTo>
                  <a:pt x="155446" y="128098"/>
                  <a:pt x="202026" y="134172"/>
                  <a:pt x="214178" y="138223"/>
                </a:cubicBezTo>
                <a:cubicBezTo>
                  <a:pt x="288606" y="113414"/>
                  <a:pt x="270884" y="138223"/>
                  <a:pt x="288606" y="85060"/>
                </a:cubicBezTo>
                <a:cubicBezTo>
                  <a:pt x="285062" y="134679"/>
                  <a:pt x="292602" y="186371"/>
                  <a:pt x="277973" y="233916"/>
                </a:cubicBezTo>
                <a:cubicBezTo>
                  <a:pt x="274677" y="244628"/>
                  <a:pt x="254001" y="231209"/>
                  <a:pt x="246076" y="223284"/>
                </a:cubicBezTo>
                <a:cubicBezTo>
                  <a:pt x="238151" y="215359"/>
                  <a:pt x="238987" y="202019"/>
                  <a:pt x="235443" y="191386"/>
                </a:cubicBezTo>
                <a:cubicBezTo>
                  <a:pt x="308748" y="166951"/>
                  <a:pt x="283388" y="185971"/>
                  <a:pt x="320504" y="148856"/>
                </a:cubicBezTo>
                <a:cubicBezTo>
                  <a:pt x="324048" y="138223"/>
                  <a:pt x="326124" y="126983"/>
                  <a:pt x="331136" y="116958"/>
                </a:cubicBezTo>
                <a:cubicBezTo>
                  <a:pt x="336851" y="105528"/>
                  <a:pt x="352401" y="85060"/>
                  <a:pt x="352401" y="8506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2700670" y="5911702"/>
            <a:ext cx="305575" cy="244549"/>
          </a:xfrm>
          <a:custGeom>
            <a:avLst/>
            <a:gdLst>
              <a:gd name="connsiteX0" fmla="*/ 0 w 305575"/>
              <a:gd name="connsiteY0" fmla="*/ 0 h 244549"/>
              <a:gd name="connsiteX1" fmla="*/ 10632 w 305575"/>
              <a:gd name="connsiteY1" fmla="*/ 148856 h 244549"/>
              <a:gd name="connsiteX2" fmla="*/ 21265 w 305575"/>
              <a:gd name="connsiteY2" fmla="*/ 116958 h 244549"/>
              <a:gd name="connsiteX3" fmla="*/ 10632 w 305575"/>
              <a:gd name="connsiteY3" fmla="*/ 21265 h 244549"/>
              <a:gd name="connsiteX4" fmla="*/ 31897 w 305575"/>
              <a:gd name="connsiteY4" fmla="*/ 85061 h 244549"/>
              <a:gd name="connsiteX5" fmla="*/ 53163 w 305575"/>
              <a:gd name="connsiteY5" fmla="*/ 106326 h 244549"/>
              <a:gd name="connsiteX6" fmla="*/ 63795 w 305575"/>
              <a:gd name="connsiteY6" fmla="*/ 74428 h 244549"/>
              <a:gd name="connsiteX7" fmla="*/ 85060 w 305575"/>
              <a:gd name="connsiteY7" fmla="*/ 138224 h 244549"/>
              <a:gd name="connsiteX8" fmla="*/ 95693 w 305575"/>
              <a:gd name="connsiteY8" fmla="*/ 170121 h 244549"/>
              <a:gd name="connsiteX9" fmla="*/ 106325 w 305575"/>
              <a:gd name="connsiteY9" fmla="*/ 212651 h 244549"/>
              <a:gd name="connsiteX10" fmla="*/ 116958 w 305575"/>
              <a:gd name="connsiteY10" fmla="*/ 244549 h 244549"/>
              <a:gd name="connsiteX11" fmla="*/ 95693 w 305575"/>
              <a:gd name="connsiteY11" fmla="*/ 212651 h 244549"/>
              <a:gd name="connsiteX12" fmla="*/ 74428 w 305575"/>
              <a:gd name="connsiteY12" fmla="*/ 148856 h 244549"/>
              <a:gd name="connsiteX13" fmla="*/ 63795 w 305575"/>
              <a:gd name="connsiteY13" fmla="*/ 116958 h 244549"/>
              <a:gd name="connsiteX14" fmla="*/ 74428 w 305575"/>
              <a:gd name="connsiteY14" fmla="*/ 53163 h 244549"/>
              <a:gd name="connsiteX15" fmla="*/ 138223 w 305575"/>
              <a:gd name="connsiteY15" fmla="*/ 95693 h 244549"/>
              <a:gd name="connsiteX16" fmla="*/ 170121 w 305575"/>
              <a:gd name="connsiteY16" fmla="*/ 74428 h 244549"/>
              <a:gd name="connsiteX17" fmla="*/ 191386 w 305575"/>
              <a:gd name="connsiteY17" fmla="*/ 138224 h 244549"/>
              <a:gd name="connsiteX18" fmla="*/ 202018 w 305575"/>
              <a:gd name="connsiteY18" fmla="*/ 170121 h 244549"/>
              <a:gd name="connsiteX19" fmla="*/ 159488 w 305575"/>
              <a:gd name="connsiteY19" fmla="*/ 159489 h 244549"/>
              <a:gd name="connsiteX20" fmla="*/ 276446 w 305575"/>
              <a:gd name="connsiteY20" fmla="*/ 116958 h 244549"/>
              <a:gd name="connsiteX21" fmla="*/ 297711 w 305575"/>
              <a:gd name="connsiteY21" fmla="*/ 42531 h 24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05575" h="244549">
                <a:moveTo>
                  <a:pt x="0" y="0"/>
                </a:moveTo>
                <a:cubicBezTo>
                  <a:pt x="3544" y="49619"/>
                  <a:pt x="1733" y="99913"/>
                  <a:pt x="10632" y="148856"/>
                </a:cubicBezTo>
                <a:cubicBezTo>
                  <a:pt x="12637" y="159883"/>
                  <a:pt x="21265" y="128166"/>
                  <a:pt x="21265" y="116958"/>
                </a:cubicBezTo>
                <a:cubicBezTo>
                  <a:pt x="21265" y="84864"/>
                  <a:pt x="483" y="51712"/>
                  <a:pt x="10632" y="21265"/>
                </a:cubicBezTo>
                <a:cubicBezTo>
                  <a:pt x="17720" y="0"/>
                  <a:pt x="16046" y="69211"/>
                  <a:pt x="31897" y="85061"/>
                </a:cubicBezTo>
                <a:lnTo>
                  <a:pt x="53163" y="106326"/>
                </a:lnTo>
                <a:cubicBezTo>
                  <a:pt x="56707" y="95693"/>
                  <a:pt x="55870" y="66503"/>
                  <a:pt x="63795" y="74428"/>
                </a:cubicBezTo>
                <a:cubicBezTo>
                  <a:pt x="79645" y="90278"/>
                  <a:pt x="77971" y="116959"/>
                  <a:pt x="85060" y="138224"/>
                </a:cubicBezTo>
                <a:cubicBezTo>
                  <a:pt x="88604" y="148856"/>
                  <a:pt x="92975" y="159248"/>
                  <a:pt x="95693" y="170121"/>
                </a:cubicBezTo>
                <a:cubicBezTo>
                  <a:pt x="99237" y="184298"/>
                  <a:pt x="102311" y="198600"/>
                  <a:pt x="106325" y="212651"/>
                </a:cubicBezTo>
                <a:cubicBezTo>
                  <a:pt x="109404" y="223428"/>
                  <a:pt x="128166" y="244549"/>
                  <a:pt x="116958" y="244549"/>
                </a:cubicBezTo>
                <a:cubicBezTo>
                  <a:pt x="104179" y="244549"/>
                  <a:pt x="100883" y="224328"/>
                  <a:pt x="95693" y="212651"/>
                </a:cubicBezTo>
                <a:cubicBezTo>
                  <a:pt x="86589" y="192168"/>
                  <a:pt x="81516" y="170121"/>
                  <a:pt x="74428" y="148856"/>
                </a:cubicBezTo>
                <a:lnTo>
                  <a:pt x="63795" y="116958"/>
                </a:lnTo>
                <a:cubicBezTo>
                  <a:pt x="67339" y="95693"/>
                  <a:pt x="53699" y="59085"/>
                  <a:pt x="74428" y="53163"/>
                </a:cubicBezTo>
                <a:cubicBezTo>
                  <a:pt x="99002" y="46142"/>
                  <a:pt x="138223" y="95693"/>
                  <a:pt x="138223" y="95693"/>
                </a:cubicBezTo>
                <a:cubicBezTo>
                  <a:pt x="148856" y="88605"/>
                  <a:pt x="166080" y="62305"/>
                  <a:pt x="170121" y="74428"/>
                </a:cubicBezTo>
                <a:lnTo>
                  <a:pt x="191386" y="138224"/>
                </a:lnTo>
                <a:cubicBezTo>
                  <a:pt x="194930" y="148856"/>
                  <a:pt x="212891" y="172839"/>
                  <a:pt x="202018" y="170121"/>
                </a:cubicBezTo>
                <a:lnTo>
                  <a:pt x="159488" y="159489"/>
                </a:lnTo>
                <a:cubicBezTo>
                  <a:pt x="184619" y="84097"/>
                  <a:pt x="148689" y="159544"/>
                  <a:pt x="276446" y="116958"/>
                </a:cubicBezTo>
                <a:cubicBezTo>
                  <a:pt x="305575" y="107248"/>
                  <a:pt x="297711" y="60138"/>
                  <a:pt x="297711" y="42531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4376559" y="5911702"/>
            <a:ext cx="201045" cy="329610"/>
          </a:xfrm>
          <a:custGeom>
            <a:avLst/>
            <a:gdLst>
              <a:gd name="connsiteX0" fmla="*/ 57218 w 201045"/>
              <a:gd name="connsiteY0" fmla="*/ 0 h 329610"/>
              <a:gd name="connsiteX1" fmla="*/ 67850 w 201045"/>
              <a:gd name="connsiteY1" fmla="*/ 116958 h 329610"/>
              <a:gd name="connsiteX2" fmla="*/ 89115 w 201045"/>
              <a:gd name="connsiteY2" fmla="*/ 223284 h 329610"/>
              <a:gd name="connsiteX3" fmla="*/ 78483 w 201045"/>
              <a:gd name="connsiteY3" fmla="*/ 255182 h 329610"/>
              <a:gd name="connsiteX4" fmla="*/ 89115 w 201045"/>
              <a:gd name="connsiteY4" fmla="*/ 127591 h 329610"/>
              <a:gd name="connsiteX5" fmla="*/ 110381 w 201045"/>
              <a:gd name="connsiteY5" fmla="*/ 106326 h 329610"/>
              <a:gd name="connsiteX6" fmla="*/ 14688 w 201045"/>
              <a:gd name="connsiteY6" fmla="*/ 95693 h 329610"/>
              <a:gd name="connsiteX7" fmla="*/ 4055 w 201045"/>
              <a:gd name="connsiteY7" fmla="*/ 127591 h 329610"/>
              <a:gd name="connsiteX8" fmla="*/ 57218 w 201045"/>
              <a:gd name="connsiteY8" fmla="*/ 308344 h 329610"/>
              <a:gd name="connsiteX9" fmla="*/ 121013 w 201045"/>
              <a:gd name="connsiteY9" fmla="*/ 329610 h 329610"/>
              <a:gd name="connsiteX10" fmla="*/ 142278 w 201045"/>
              <a:gd name="connsiteY10" fmla="*/ 308344 h 329610"/>
              <a:gd name="connsiteX11" fmla="*/ 163543 w 201045"/>
              <a:gd name="connsiteY11" fmla="*/ 244549 h 329610"/>
              <a:gd name="connsiteX12" fmla="*/ 152911 w 201045"/>
              <a:gd name="connsiteY12" fmla="*/ 170121 h 329610"/>
              <a:gd name="connsiteX13" fmla="*/ 184808 w 201045"/>
              <a:gd name="connsiteY13" fmla="*/ 180754 h 329610"/>
              <a:gd name="connsiteX14" fmla="*/ 195441 w 201045"/>
              <a:gd name="connsiteY14" fmla="*/ 95693 h 32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045" h="329610">
                <a:moveTo>
                  <a:pt x="57218" y="0"/>
                </a:moveTo>
                <a:cubicBezTo>
                  <a:pt x="60762" y="38986"/>
                  <a:pt x="63276" y="78079"/>
                  <a:pt x="67850" y="116958"/>
                </a:cubicBezTo>
                <a:cubicBezTo>
                  <a:pt x="73643" y="166195"/>
                  <a:pt x="78164" y="179477"/>
                  <a:pt x="89115" y="223284"/>
                </a:cubicBezTo>
                <a:cubicBezTo>
                  <a:pt x="85571" y="233917"/>
                  <a:pt x="78483" y="266390"/>
                  <a:pt x="78483" y="255182"/>
                </a:cubicBezTo>
                <a:cubicBezTo>
                  <a:pt x="78483" y="212504"/>
                  <a:pt x="80173" y="169321"/>
                  <a:pt x="89115" y="127591"/>
                </a:cubicBezTo>
                <a:cubicBezTo>
                  <a:pt x="91215" y="117789"/>
                  <a:pt x="103292" y="113414"/>
                  <a:pt x="110381" y="106326"/>
                </a:cubicBezTo>
                <a:cubicBezTo>
                  <a:pt x="79428" y="75374"/>
                  <a:pt x="78954" y="63560"/>
                  <a:pt x="14688" y="95693"/>
                </a:cubicBezTo>
                <a:cubicBezTo>
                  <a:pt x="4663" y="100705"/>
                  <a:pt x="7599" y="116958"/>
                  <a:pt x="4055" y="127591"/>
                </a:cubicBezTo>
                <a:cubicBezTo>
                  <a:pt x="6239" y="151609"/>
                  <a:pt x="0" y="289271"/>
                  <a:pt x="57218" y="308344"/>
                </a:cubicBezTo>
                <a:lnTo>
                  <a:pt x="121013" y="329610"/>
                </a:lnTo>
                <a:cubicBezTo>
                  <a:pt x="128101" y="322521"/>
                  <a:pt x="137795" y="317310"/>
                  <a:pt x="142278" y="308344"/>
                </a:cubicBezTo>
                <a:cubicBezTo>
                  <a:pt x="152302" y="288295"/>
                  <a:pt x="163543" y="244549"/>
                  <a:pt x="163543" y="244549"/>
                </a:cubicBezTo>
                <a:cubicBezTo>
                  <a:pt x="159999" y="219740"/>
                  <a:pt x="144986" y="193896"/>
                  <a:pt x="152911" y="170121"/>
                </a:cubicBezTo>
                <a:cubicBezTo>
                  <a:pt x="156455" y="159489"/>
                  <a:pt x="174784" y="185766"/>
                  <a:pt x="184808" y="180754"/>
                </a:cubicBezTo>
                <a:cubicBezTo>
                  <a:pt x="201045" y="172635"/>
                  <a:pt x="195441" y="95884"/>
                  <a:pt x="195441" y="95693"/>
                </a:cubicBezTo>
              </a:path>
            </a:pathLst>
          </a:custGeom>
          <a:ln>
            <a:solidFill>
              <a:srgbClr val="FF0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946" y="504968"/>
            <a:ext cx="7886700" cy="9144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2509" y="1638795"/>
            <a:ext cx="8419605" cy="475013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заключении хочу отметить, что все рассмотренные методы обучения будут реально приносить плоды только в том случае, если педагог будет выполнять свою работу с любовью и уважением к детям, всячески поддерживать и развивать в них трудолюбие, тягу к знаниям и творческие возможности</a:t>
            </a:r>
            <a:r>
              <a:rPr lang="ru-RU" sz="3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Только если учитель сам заинтересован в результатах своего труда, возможен процесс обучения и воспитания подрастающего поколения</a:t>
            </a:r>
            <a:r>
              <a:rPr lang="ru-RU" sz="3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0" y="9620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ticker_vk_senya_newyear_00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4264" y="2186782"/>
            <a:ext cx="4379118" cy="43791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он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83675" y="389029"/>
            <a:ext cx="6205843" cy="440504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4949" y="5065214"/>
            <a:ext cx="8347165" cy="15054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    «Можно привести коня к водопою</a:t>
            </a:r>
            <a:r>
              <a:rPr lang="en-GB" sz="2800" dirty="0" smtClean="0">
                <a:solidFill>
                  <a:schemeClr val="bg1"/>
                </a:solidFill>
                <a:latin typeface="Algerian" pitchFamily="82" charset="0"/>
              </a:rPr>
              <a:t>,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но заставить его напиться нельзя»</a:t>
            </a:r>
          </a:p>
          <a:p>
            <a:pPr algn="r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Древняя мудрость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713" y="574132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Принципы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технологии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разноуровнего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обучения:</a:t>
            </a:r>
            <a:b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823" y="1825625"/>
            <a:ext cx="8399417" cy="435133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 </a:t>
            </a:r>
            <a:r>
              <a:rPr lang="ru-RU" sz="3200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Принцип всеобщей талантливости</a:t>
            </a: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нет бесталанных людей, а есть занятые не своим делом.</a:t>
            </a:r>
          </a:p>
          <a:p>
            <a:pPr algn="just">
              <a:buNone/>
            </a:pP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3200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Взаимное превосходство</a:t>
            </a: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если у кого-то что-то получается хуже, чем у других, значит что-то должно получиться лучше; это что-то нужно искать;</a:t>
            </a:r>
          </a:p>
          <a:p>
            <a:pPr algn="just">
              <a:buNone/>
            </a:pP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3200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Неизбежность перемен</a:t>
            </a: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ни одно суждение о человеке не может быть окончательным.</a:t>
            </a:r>
            <a:endParaRPr lang="ru-RU" sz="32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274" y="365126"/>
            <a:ext cx="7627076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сделать урок интересным…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6571" y="1645920"/>
            <a:ext cx="8543109" cy="453104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Необходимо развивать не только внешнюю мотивацию (презентации</a:t>
            </a:r>
            <a:r>
              <a:rPr lang="en-GB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атрибуты</a:t>
            </a:r>
            <a:r>
              <a:rPr lang="en-GB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игры и пр.)</a:t>
            </a:r>
            <a:r>
              <a:rPr lang="en-GB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и внутреннюю.</a:t>
            </a:r>
            <a:endParaRPr lang="ru-RU" sz="32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uchenik-u-doski_0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2183" y="2614940"/>
            <a:ext cx="4266140" cy="4044934"/>
          </a:xfrm>
          <a:prstGeom prst="rect">
            <a:avLst/>
          </a:prstGeom>
        </p:spPr>
      </p:pic>
      <p:pic>
        <p:nvPicPr>
          <p:cNvPr id="5" name="Рисунок 4" descr="Cizgi-ocuk-Karekterler-nisanboard-13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6469" y="3204363"/>
            <a:ext cx="2521129" cy="3311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713" y="20837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Вход в класс под музыку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4949" y="1593669"/>
            <a:ext cx="8425543" cy="4792300"/>
          </a:xfrm>
        </p:spPr>
        <p:txBody>
          <a:bodyPr/>
          <a:lstStyle/>
          <a:p>
            <a:pPr algn="ctr">
              <a:buNone/>
            </a:pP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Тема урока «Индустриализация в СССР» – «Марш индустриализации»;</a:t>
            </a:r>
          </a:p>
          <a:p>
            <a:pPr algn="ctr">
              <a:buNone/>
            </a:pPr>
            <a:endParaRPr lang="ru-RU" sz="32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Тема урока «Начало Великой Отечественной войны» – «Песня защитников Москвы»;</a:t>
            </a:r>
          </a:p>
          <a:p>
            <a:pPr algn="just">
              <a:buNone/>
            </a:pPr>
            <a:endParaRPr lang="ru-RU" sz="32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Тема урока «Культ личности Сталина» –  </a:t>
            </a:r>
          </a:p>
          <a:p>
            <a:pPr algn="ctr">
              <a:buNone/>
            </a:pP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«Да здравствует Сталин!»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золотые ноты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069" y="5357306"/>
            <a:ext cx="1632857" cy="1317814"/>
          </a:xfrm>
          <a:prstGeom prst="rect">
            <a:avLst/>
          </a:prstGeom>
        </p:spPr>
      </p:pic>
      <p:pic>
        <p:nvPicPr>
          <p:cNvPr id="5" name="Рисунок 4" descr="ключ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63757">
            <a:off x="7320182" y="5171233"/>
            <a:ext cx="1376072" cy="1458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776" y="20837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«Песня защитников Москвы»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84171" y="1371600"/>
            <a:ext cx="4885510" cy="488550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9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«В </a:t>
            </a:r>
            <a:r>
              <a:rPr lang="ru-RU" sz="29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атаку стальными рядами</a:t>
            </a:r>
          </a:p>
          <a:p>
            <a:pPr>
              <a:buNone/>
            </a:pPr>
            <a:r>
              <a:rPr lang="ru-RU" sz="29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Мы </a:t>
            </a:r>
            <a:r>
              <a:rPr lang="ru-RU" sz="29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поступью твёрдой идём.</a:t>
            </a:r>
          </a:p>
          <a:p>
            <a:pPr>
              <a:buNone/>
            </a:pPr>
            <a:r>
              <a:rPr lang="ru-RU" sz="29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Родная </a:t>
            </a:r>
            <a:r>
              <a:rPr lang="ru-RU" sz="29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столица за нами,</a:t>
            </a:r>
          </a:p>
          <a:p>
            <a:pPr>
              <a:buNone/>
            </a:pPr>
            <a:r>
              <a:rPr lang="ru-RU" sz="29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Рубеж </a:t>
            </a:r>
            <a:r>
              <a:rPr lang="ru-RU" sz="29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 </a:t>
            </a:r>
            <a:r>
              <a:rPr lang="ru-RU" sz="29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назначен Вождём</a:t>
            </a:r>
            <a:r>
              <a:rPr lang="ru-RU" sz="29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9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На </a:t>
            </a:r>
            <a:r>
              <a:rPr lang="ru-RU" sz="29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марше равняются взводы</a:t>
            </a:r>
          </a:p>
          <a:p>
            <a:pPr>
              <a:buNone/>
            </a:pPr>
            <a:r>
              <a:rPr lang="ru-RU" sz="29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Гудит </a:t>
            </a:r>
            <a:r>
              <a:rPr lang="ru-RU" sz="29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 ногами земля,</a:t>
            </a:r>
          </a:p>
          <a:p>
            <a:pPr>
              <a:buNone/>
            </a:pPr>
            <a:r>
              <a:rPr lang="ru-RU" sz="29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9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нами родные заводы</a:t>
            </a:r>
          </a:p>
          <a:p>
            <a:pPr>
              <a:buNone/>
            </a:pPr>
            <a:r>
              <a:rPr lang="ru-RU" sz="29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9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красные звёзды </a:t>
            </a:r>
            <a:r>
              <a:rPr lang="ru-RU" sz="29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Кремля»</a:t>
            </a:r>
            <a:endParaRPr lang="ru-RU" sz="29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000" dirty="0"/>
          </a:p>
        </p:txBody>
      </p:sp>
      <p:pic>
        <p:nvPicPr>
          <p:cNvPr id="5" name="Содержимое 4" descr="Парад на Кп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75769" y="1619794"/>
            <a:ext cx="3630684" cy="46765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776" y="20837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«Песня защитников Москвы»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84171" y="1371600"/>
            <a:ext cx="4885510" cy="4885507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3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Вопросы</a:t>
            </a:r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 О каком историческом событии идёт речь?</a:t>
            </a:r>
          </a:p>
          <a:p>
            <a:pPr algn="just">
              <a:buNone/>
            </a:pPr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 Какое значение имело данное событие в истории нашей Родины?</a:t>
            </a:r>
          </a:p>
          <a:p>
            <a:pPr algn="just">
              <a:buNone/>
            </a:pPr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 Что бы ты хотел узнать о данном событии?</a:t>
            </a:r>
          </a:p>
          <a:p>
            <a:pPr>
              <a:buNone/>
            </a:pPr>
            <a:endParaRPr lang="ru-RU" sz="3000" dirty="0"/>
          </a:p>
        </p:txBody>
      </p:sp>
      <p:pic>
        <p:nvPicPr>
          <p:cNvPr id="5" name="Содержимое 4" descr="Парад на Кп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75769" y="1619794"/>
            <a:ext cx="3630684" cy="46765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713" y="208372"/>
            <a:ext cx="7886700" cy="105872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«Чёрный ящик»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1886" y="1149532"/>
            <a:ext cx="8425543" cy="4792300"/>
          </a:xfrm>
        </p:spPr>
        <p:txBody>
          <a:bodyPr/>
          <a:lstStyle/>
          <a:p>
            <a:pPr algn="ctr">
              <a:buNone/>
            </a:pP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Тема урока «Семья» – вырезанные из бумаги три фигурки человека разного размера;</a:t>
            </a:r>
            <a:endParaRPr lang="ru-RU" sz="32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>
              <a:buNone/>
            </a:pP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 урока «Глобальные проблемы» – фото ядерного взрыва</a:t>
            </a:r>
            <a:r>
              <a:rPr lang="en-GB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мусорной свалки;</a:t>
            </a:r>
          </a:p>
          <a:p>
            <a:pPr algn="just">
              <a:buNone/>
            </a:pPr>
            <a:endParaRPr lang="ru-RU" sz="32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Тема урока «Отрасли права» –  </a:t>
            </a:r>
          </a:p>
          <a:p>
            <a:pPr algn="ctr">
              <a:buNone/>
            </a:pP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Кодексы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короб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3947" y="4715692"/>
            <a:ext cx="2423524" cy="1920239"/>
          </a:xfrm>
          <a:prstGeom prst="rect">
            <a:avLst/>
          </a:prstGeom>
        </p:spPr>
      </p:pic>
      <p:pic>
        <p:nvPicPr>
          <p:cNvPr id="7" name="Рисунок 6" descr="58898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3189" y="5329647"/>
            <a:ext cx="2776363" cy="1237024"/>
          </a:xfrm>
          <a:prstGeom prst="rect">
            <a:avLst/>
          </a:prstGeom>
        </p:spPr>
      </p:pic>
      <p:pic>
        <p:nvPicPr>
          <p:cNvPr id="8" name="Рисунок 7" descr="УК РФ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48829">
            <a:off x="378458" y="3660819"/>
            <a:ext cx="1325733" cy="1883936"/>
          </a:xfrm>
          <a:prstGeom prst="rect">
            <a:avLst/>
          </a:prstGeom>
        </p:spPr>
      </p:pic>
      <p:pic>
        <p:nvPicPr>
          <p:cNvPr id="9" name="Рисунок 8" descr="фото ядер взрыв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2046" y="4820193"/>
            <a:ext cx="1541417" cy="1867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713" y="208372"/>
            <a:ext cx="7886700" cy="105872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«Чёрный ящик»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5761" y="1267097"/>
            <a:ext cx="8321040" cy="4465729"/>
          </a:xfrm>
        </p:spPr>
        <p:txBody>
          <a:bodyPr/>
          <a:lstStyle/>
          <a:p>
            <a:pPr algn="just">
              <a:buNone/>
            </a:pP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По </a:t>
            </a: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истории это может быть фигура египетской пирамиды, монеты и банкноты разных периодов, небольшие бюсты Сталина, Ленина, портреты политических лидеров, предметы быта и другие вещественные исторические источники.</a:t>
            </a:r>
          </a:p>
          <a:p>
            <a:pPr algn="ctr">
              <a:buNone/>
            </a:pPr>
            <a:endParaRPr lang="ru-RU" sz="32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короб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2507" y="4545875"/>
            <a:ext cx="2423524" cy="1920239"/>
          </a:xfrm>
          <a:prstGeom prst="rect">
            <a:avLst/>
          </a:prstGeom>
        </p:spPr>
      </p:pic>
      <p:pic>
        <p:nvPicPr>
          <p:cNvPr id="10" name="Рисунок 9" descr="Пирамид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2452" y="4310742"/>
            <a:ext cx="3548369" cy="1841864"/>
          </a:xfrm>
          <a:prstGeom prst="rect">
            <a:avLst/>
          </a:prstGeom>
        </p:spPr>
      </p:pic>
      <p:pic>
        <p:nvPicPr>
          <p:cNvPr id="11" name="Рисунок 10" descr="Стали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9222" y="3885915"/>
            <a:ext cx="2857500" cy="2802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738</Words>
  <Application>Microsoft Office PowerPoint</Application>
  <PresentationFormat>Экран (4:3)</PresentationFormat>
  <Paragraphs>86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Развитие мотивации обучающихся на уроках истории и обществознания через разноуровневое обучение</vt:lpstr>
      <vt:lpstr>Слайд 2</vt:lpstr>
      <vt:lpstr>Принципы  технологии разноуровнего обучения: </vt:lpstr>
      <vt:lpstr>Как сделать урок интересным…</vt:lpstr>
      <vt:lpstr>Вход в класс под музыку</vt:lpstr>
      <vt:lpstr>«Песня защитников Москвы»</vt:lpstr>
      <vt:lpstr>«Песня защитников Москвы»</vt:lpstr>
      <vt:lpstr>«Чёрный ящик»</vt:lpstr>
      <vt:lpstr>«Чёрный ящик»</vt:lpstr>
      <vt:lpstr>Игра на уроке</vt:lpstr>
      <vt:lpstr>Групповая форма работы</vt:lpstr>
      <vt:lpstr>Групповая форма работы</vt:lpstr>
      <vt:lpstr>Дифференцированные задания</vt:lpstr>
      <vt:lpstr>Дифференцированные задания</vt:lpstr>
      <vt:lpstr>Дифференцированные задания</vt:lpstr>
      <vt:lpstr>Домашнее задание</vt:lpstr>
      <vt:lpstr>Заключение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Степан Филяков</cp:lastModifiedBy>
  <cp:revision>49</cp:revision>
  <dcterms:created xsi:type="dcterms:W3CDTF">2014-11-21T11:00:06Z</dcterms:created>
  <dcterms:modified xsi:type="dcterms:W3CDTF">2020-01-09T21:30:21Z</dcterms:modified>
</cp:coreProperties>
</file>