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3" r:id="rId3"/>
    <p:sldId id="266" r:id="rId4"/>
    <p:sldId id="262" r:id="rId5"/>
    <p:sldId id="265" r:id="rId6"/>
    <p:sldId id="267" r:id="rId7"/>
    <p:sldId id="268" r:id="rId8"/>
    <p:sldId id="271" r:id="rId9"/>
    <p:sldId id="270" r:id="rId10"/>
    <p:sldId id="269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40970" y="1867989"/>
            <a:ext cx="7210697" cy="1802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003374"/>
                </a:solidFill>
                <a:latin typeface="+mn-lt"/>
                <a:cs typeface="Times New Roman" pitchFamily="18" charset="0"/>
              </a:rPr>
              <a:t>Нетрадиционные формы уроков истории и обществознания</a:t>
            </a:r>
            <a:endParaRPr lang="en-US" sz="4000" b="1" dirty="0">
              <a:ln w="0"/>
              <a:solidFill>
                <a:srgbClr val="003374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732" y="4402183"/>
            <a:ext cx="659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ea typeface="+mj-ea"/>
                <a:cs typeface="Times New Roman" pitchFamily="18" charset="0"/>
              </a:rPr>
              <a:t>Подготовил:</a:t>
            </a:r>
            <a:r>
              <a:rPr lang="ru-RU" sz="2400" b="1" dirty="0" smtClean="0">
                <a:ln w="0"/>
                <a:solidFill>
                  <a:srgbClr val="003374"/>
                </a:solidFill>
                <a:ea typeface="+mj-ea"/>
                <a:cs typeface="Times New Roman" pitchFamily="18" charset="0"/>
              </a:rPr>
              <a:t> Филяков Степан Викторович – учитель истории и обществознания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37359" y="1371598"/>
          <a:ext cx="6949440" cy="32725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02874"/>
                <a:gridCol w="3546566"/>
              </a:tblGrid>
              <a:tr h="47026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Урок-спектакль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«Масленица»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9638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Урок-путешествие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«Москва златоглавая»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001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Урок-телепередача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«Женские истории», «Императоры и Императрицы»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Урок-выставка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демонстрация рисунков, творческих работ</a:t>
                      </a: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Урок-исследование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«Занятия и обычаи восточных славян в 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веках»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17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1528354" y="282715"/>
            <a:ext cx="72874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Система нетрадиционных уроков </a:t>
            </a:r>
            <a:r>
              <a:rPr lang="ru-RU" sz="2800" b="1" dirty="0" smtClean="0">
                <a:solidFill>
                  <a:srgbClr val="002060"/>
                </a:solidFill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</a:rPr>
              <a:t>истории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Творческие уроки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6" name="Рисунок 5" descr="sticker_vk_maslenitsa_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0434" y="4769250"/>
            <a:ext cx="1754396" cy="1871356"/>
          </a:xfrm>
          <a:prstGeom prst="rect">
            <a:avLst/>
          </a:prstGeom>
        </p:spPr>
      </p:pic>
      <p:pic>
        <p:nvPicPr>
          <p:cNvPr id="7" name="Рисунок 6" descr="sticker_vk_maslenitsa_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3572" y="4781006"/>
            <a:ext cx="1894114" cy="1894114"/>
          </a:xfrm>
          <a:prstGeom prst="rect">
            <a:avLst/>
          </a:prstGeom>
        </p:spPr>
      </p:pic>
      <p:pic>
        <p:nvPicPr>
          <p:cNvPr id="8" name="Рисунок 7" descr="sticker_vk_maslenitsa_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4926" y="4838268"/>
            <a:ext cx="1652809" cy="182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3603126" y="5085806"/>
            <a:ext cx="245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   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16519" y="5517604"/>
            <a:ext cx="3112681" cy="1092201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2362154" y="3621314"/>
            <a:ext cx="225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933302" y="2750457"/>
            <a:ext cx="6753496" cy="2474685"/>
            <a:chOff x="1344" y="1680"/>
            <a:chExt cx="2928" cy="448"/>
          </a:xfrm>
        </p:grpSpPr>
        <p:sp>
          <p:nvSpPr>
            <p:cNvPr id="5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429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2060"/>
                  </a:solidFill>
                  <a:ea typeface="+mj-ea"/>
                  <a:cs typeface="+mj-cs"/>
                </a:rPr>
                <a:t>* проблемная </a:t>
              </a:r>
              <a:r>
                <a:rPr lang="ru-RU" sz="2400" b="1" dirty="0" smtClean="0">
                  <a:solidFill>
                    <a:srgbClr val="002060"/>
                  </a:solidFill>
                  <a:ea typeface="+mj-ea"/>
                  <a:cs typeface="+mj-cs"/>
                </a:rPr>
                <a:t>лекция;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2060"/>
                  </a:solidFill>
                  <a:ea typeface="+mj-ea"/>
                  <a:cs typeface="+mj-cs"/>
                </a:rPr>
                <a:t>* лекция-визуализация;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2060"/>
                  </a:solidFill>
                  <a:ea typeface="+mj-ea"/>
                  <a:cs typeface="+mj-cs"/>
                </a:rPr>
                <a:t>* лекция-диалог;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2060"/>
                  </a:solidFill>
                  <a:ea typeface="+mj-ea"/>
                  <a:cs typeface="+mj-cs"/>
                </a:rPr>
                <a:t>* лекция </a:t>
              </a:r>
              <a:r>
                <a:rPr lang="ru-RU" sz="2400" b="1" dirty="0" smtClean="0">
                  <a:solidFill>
                    <a:srgbClr val="002060"/>
                  </a:solidFill>
                  <a:ea typeface="+mj-ea"/>
                  <a:cs typeface="+mj-cs"/>
                </a:rPr>
                <a:t>с применением игровых </a:t>
              </a:r>
              <a:r>
                <a:rPr lang="ru-RU" sz="2400" b="1" dirty="0" smtClean="0">
                  <a:solidFill>
                    <a:srgbClr val="002060"/>
                  </a:solidFill>
                  <a:ea typeface="+mj-ea"/>
                  <a:cs typeface="+mj-cs"/>
                </a:rPr>
                <a:t>методов </a:t>
              </a:r>
              <a:endParaRPr lang="ru-RU" sz="2400" b="1" dirty="0" smtClean="0">
                <a:solidFill>
                  <a:srgbClr val="002060"/>
                </a:solidFill>
                <a:ea typeface="+mj-ea"/>
                <a:cs typeface="+mj-cs"/>
              </a:endParaRPr>
            </a:p>
            <a:p>
              <a:endParaRPr lang="en-US" dirty="0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920240" y="2769327"/>
            <a:ext cx="651836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Урок-лекция:</a:t>
            </a:r>
          </a:p>
          <a:p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617561" y="1542143"/>
            <a:ext cx="5029200" cy="1031240"/>
            <a:chOff x="1344" y="1680"/>
            <a:chExt cx="2928" cy="448"/>
          </a:xfrm>
        </p:grpSpPr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gray">
          <a:xfrm>
            <a:off x="2867250" y="1748972"/>
            <a:ext cx="873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719" y="313508"/>
            <a:ext cx="768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Система </a:t>
            </a:r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нетрадиционных уроков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обществознанию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5635" y="1658983"/>
            <a:ext cx="4963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Интегрированный урок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4858" y="2421374"/>
            <a:ext cx="2392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0557" y="3740723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71775" y="5830778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47418" y="5726277"/>
            <a:ext cx="2394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Урок-семинар</a:t>
            </a:r>
          </a:p>
        </p:txBody>
      </p: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5473336" y="5342709"/>
            <a:ext cx="3213463" cy="1262743"/>
            <a:chOff x="1344" y="1680"/>
            <a:chExt cx="2928" cy="448"/>
          </a:xfrm>
        </p:grpSpPr>
        <p:sp>
          <p:nvSpPr>
            <p:cNvPr id="36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639813" y="5608711"/>
            <a:ext cx="288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Урок-экспедиция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512525" y="1267098"/>
            <a:ext cx="3122023" cy="1136468"/>
            <a:chOff x="1344" y="1680"/>
            <a:chExt cx="2928" cy="448"/>
          </a:xfrm>
        </p:grpSpPr>
        <p:sp>
          <p:nvSpPr>
            <p:cNvPr id="50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3603126" y="5085806"/>
            <a:ext cx="245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   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420131" y="3741057"/>
            <a:ext cx="5085171" cy="1183639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2362154" y="3621314"/>
            <a:ext cx="225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569661" y="2476137"/>
            <a:ext cx="4941482" cy="1285966"/>
            <a:chOff x="1344" y="1680"/>
            <a:chExt cx="2928" cy="448"/>
          </a:xfrm>
        </p:grpSpPr>
        <p:sp>
          <p:nvSpPr>
            <p:cNvPr id="5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4517526" y="2565400"/>
            <a:ext cx="1494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19796" y="5003074"/>
            <a:ext cx="3997234" cy="1018904"/>
            <a:chOff x="1344" y="1680"/>
            <a:chExt cx="2928" cy="448"/>
          </a:xfrm>
        </p:grpSpPr>
        <p:sp>
          <p:nvSpPr>
            <p:cNvPr id="6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546405" y="1307010"/>
            <a:ext cx="3587297" cy="1161869"/>
            <a:chOff x="1344" y="1680"/>
            <a:chExt cx="2928" cy="448"/>
          </a:xfrm>
        </p:grpSpPr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gray">
          <a:xfrm>
            <a:off x="2867250" y="1748972"/>
            <a:ext cx="873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7909" y="169816"/>
            <a:ext cx="7589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Система нетрадиционных уроков </a:t>
            </a:r>
            <a:r>
              <a:rPr lang="ru-RU" sz="2800" b="1" dirty="0" smtClean="0">
                <a:solidFill>
                  <a:srgbClr val="002060"/>
                </a:solidFill>
              </a:rPr>
              <a:t>по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обществознанию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37361" y="1502228"/>
            <a:ext cx="3265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Урок-конференция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734858" y="2421374"/>
            <a:ext cx="2392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0557" y="3740723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71775" y="5830778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21577" y="2749377"/>
            <a:ext cx="4585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</a:rPr>
              <a:t>Урок – практическая </a:t>
            </a:r>
            <a:r>
              <a:rPr lang="ru-RU" sz="2800" b="1" dirty="0" smtClean="0">
                <a:solidFill>
                  <a:srgbClr val="002060"/>
                </a:solidFill>
              </a:rPr>
              <a:t>работа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70286" y="3936666"/>
            <a:ext cx="4619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Урок – лабораторная работа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060612" y="1480849"/>
            <a:ext cx="2137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Урок-диалог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73907" y="5125387"/>
            <a:ext cx="3351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Урок – деловая игра</a:t>
            </a:r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6727373" y="3866604"/>
            <a:ext cx="2142308" cy="1079863"/>
            <a:chOff x="1344" y="1680"/>
            <a:chExt cx="2928" cy="448"/>
          </a:xfrm>
        </p:grpSpPr>
        <p:sp>
          <p:nvSpPr>
            <p:cNvPr id="38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7030716" y="4054231"/>
            <a:ext cx="1557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Урок-суд</a:t>
            </a:r>
          </a:p>
        </p:txBody>
      </p:sp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5852161" y="5212080"/>
            <a:ext cx="2817222" cy="1445623"/>
            <a:chOff x="1344" y="1680"/>
            <a:chExt cx="2928" cy="448"/>
          </a:xfrm>
        </p:grpSpPr>
        <p:sp>
          <p:nvSpPr>
            <p:cNvPr id="42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282845" y="5373579"/>
            <a:ext cx="20073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«Мозговой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штурм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8355" y="404950"/>
            <a:ext cx="7302137" cy="570670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Нетрадиционный </a:t>
            </a:r>
            <a:r>
              <a:rPr lang="ru-RU" dirty="0" smtClean="0">
                <a:solidFill>
                  <a:srgbClr val="002060"/>
                </a:solidFill>
              </a:rPr>
              <a:t>или нестандартный урок </a:t>
            </a:r>
            <a:r>
              <a:rPr lang="ru-RU" b="1" dirty="0" smtClean="0">
                <a:solidFill>
                  <a:srgbClr val="002060"/>
                </a:solidFill>
              </a:rPr>
              <a:t>для учеников</a:t>
            </a:r>
            <a:r>
              <a:rPr lang="ru-RU" dirty="0" smtClean="0">
                <a:solidFill>
                  <a:srgbClr val="002060"/>
                </a:solidFill>
              </a:rPr>
              <a:t> — это переход в иное психологическое состояние, это другой стиль общения, положительные эмоции, ощущение себя в новом качестве. Все это возможность развивать свои творческие способности, оценивать роль знаний и увидеть их применение на практике, ощутить взаимосвязь разных наук, это самостоятельность и совсем другое отношение к своему труду.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ticker_vk_lettoschool_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7736" y="4454432"/>
            <a:ext cx="2207624" cy="2207624"/>
          </a:xfrm>
          <a:prstGeom prst="rect">
            <a:avLst/>
          </a:prstGeom>
        </p:spPr>
      </p:pic>
      <p:pic>
        <p:nvPicPr>
          <p:cNvPr id="5" name="Рисунок 4" descr="sticker_vk_lettoschool_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2086" y="4781006"/>
            <a:ext cx="1909353" cy="1909353"/>
          </a:xfrm>
          <a:prstGeom prst="rect">
            <a:avLst/>
          </a:prstGeom>
        </p:spPr>
      </p:pic>
      <p:pic>
        <p:nvPicPr>
          <p:cNvPr id="6" name="Рисунок 5" descr="sticker_vk_study_0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2367" y="4811487"/>
            <a:ext cx="1863632" cy="186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86" y="444138"/>
            <a:ext cx="7432765" cy="573282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Для </a:t>
            </a:r>
            <a:r>
              <a:rPr lang="ru-RU" b="1" dirty="0" smtClean="0">
                <a:solidFill>
                  <a:srgbClr val="002060"/>
                </a:solidFill>
              </a:rPr>
              <a:t>учителя</a:t>
            </a:r>
            <a:r>
              <a:rPr lang="ru-RU" dirty="0" smtClean="0">
                <a:solidFill>
                  <a:srgbClr val="002060"/>
                </a:solidFill>
              </a:rPr>
              <a:t> не совсем обычный урок, с одной стороны, - возможность лучше узнать и понять учеников, оценить их индивидуальные особенности, решить </a:t>
            </a:r>
            <a:r>
              <a:rPr lang="ru-RU" dirty="0" err="1" smtClean="0">
                <a:solidFill>
                  <a:srgbClr val="002060"/>
                </a:solidFill>
              </a:rPr>
              <a:t>внутриклассные</a:t>
            </a:r>
            <a:r>
              <a:rPr lang="ru-RU" dirty="0" smtClean="0">
                <a:solidFill>
                  <a:srgbClr val="002060"/>
                </a:solidFill>
              </a:rPr>
              <a:t> проблемы (например, общения). С другой стороны, это возможность для самореализации, творческого подхода к работе, осуществления собственных идей.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ticker_vk_phil_0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7737" y="3871585"/>
            <a:ext cx="2574471" cy="2792647"/>
          </a:xfrm>
          <a:prstGeom prst="rect">
            <a:avLst/>
          </a:prstGeom>
        </p:spPr>
      </p:pic>
      <p:pic>
        <p:nvPicPr>
          <p:cNvPr id="5" name="Рисунок 4" descr="sticker_vk_fest_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1106" y="4003763"/>
            <a:ext cx="2634343" cy="2634343"/>
          </a:xfrm>
          <a:prstGeom prst="rect">
            <a:avLst/>
          </a:prstGeom>
        </p:spPr>
      </p:pic>
      <p:pic>
        <p:nvPicPr>
          <p:cNvPr id="7" name="Рисунок 6" descr="sticker_vk_luna_0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5057" y="4036423"/>
            <a:ext cx="2573383" cy="257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2"/>
          </p:nvPr>
        </p:nvSpPr>
        <p:spPr>
          <a:xfrm>
            <a:off x="1358537" y="391886"/>
            <a:ext cx="7393351" cy="5785077"/>
          </a:xfrm>
        </p:spPr>
        <p:txBody>
          <a:bodyPr/>
          <a:lstStyle/>
          <a:p>
            <a:pPr algn="just">
              <a:buNone/>
            </a:pPr>
            <a:r>
              <a:rPr lang="ru-RU" sz="2600" dirty="0" smtClean="0"/>
              <a:t>   </a:t>
            </a:r>
            <a:r>
              <a:rPr lang="ru-RU" sz="2600" dirty="0" smtClean="0">
                <a:solidFill>
                  <a:srgbClr val="002060"/>
                </a:solidFill>
              </a:rPr>
              <a:t>Должно </a:t>
            </a:r>
            <a:r>
              <a:rPr lang="ru-RU" sz="2600" dirty="0" smtClean="0">
                <a:solidFill>
                  <a:srgbClr val="002060"/>
                </a:solidFill>
              </a:rPr>
              <a:t>быть гармоничное сочетание традиционных и нетрадиционных форм обучения. </a:t>
            </a:r>
            <a:endParaRPr lang="ru-RU" sz="26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 Только </a:t>
            </a:r>
            <a:r>
              <a:rPr lang="ru-RU" sz="2600" dirty="0" smtClean="0">
                <a:solidFill>
                  <a:srgbClr val="002060"/>
                </a:solidFill>
              </a:rPr>
              <a:t>оптимальное сочетание всего многообразия форм урока, может способствовать успешному развитию личности учащихся.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sticker_vk_fest_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9221" y="2975282"/>
            <a:ext cx="3409407" cy="3636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58091"/>
            <a:ext cx="7772400" cy="97576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a typeface="+mn-ea"/>
                <a:cs typeface="+mn-cs"/>
              </a:rPr>
              <a:t>Спасибо за внимание!</a:t>
            </a:r>
          </a:p>
        </p:txBody>
      </p:sp>
      <p:pic>
        <p:nvPicPr>
          <p:cNvPr id="4" name="Рисунок 3" descr="sticker_vk_fest_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5531" y="2540724"/>
            <a:ext cx="4019006" cy="4019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1" y="548640"/>
            <a:ext cx="7471953" cy="60089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Современное </a:t>
            </a:r>
            <a:r>
              <a:rPr lang="ru-RU" dirty="0" smtClean="0">
                <a:solidFill>
                  <a:srgbClr val="002060"/>
                </a:solidFill>
              </a:rPr>
              <a:t>российское общество испытывает потребность в грамотных, успешных, активных гражданах, способных самостоятельно принимать решения, брать на себя ответственность.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Другой </a:t>
            </a:r>
            <a:r>
              <a:rPr lang="ru-RU" dirty="0" smtClean="0">
                <a:solidFill>
                  <a:srgbClr val="002060"/>
                </a:solidFill>
              </a:rPr>
              <a:t>спектр функций условно определяется как </a:t>
            </a:r>
            <a:r>
              <a:rPr lang="ru-RU" b="1" dirty="0" smtClean="0">
                <a:solidFill>
                  <a:srgbClr val="002060"/>
                </a:solidFill>
              </a:rPr>
              <a:t>самореализация</a:t>
            </a:r>
            <a:r>
              <a:rPr lang="ru-RU" dirty="0" smtClean="0">
                <a:solidFill>
                  <a:srgbClr val="002060"/>
                </a:solidFill>
              </a:rPr>
              <a:t>. Сюда могут быть отнесены функции творчества, свободы, самостоятельности.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Система </a:t>
            </a:r>
            <a:r>
              <a:rPr lang="ru-RU" b="1" dirty="0" smtClean="0">
                <a:solidFill>
                  <a:srgbClr val="002060"/>
                </a:solidFill>
              </a:rPr>
              <a:t>нетрадиционных уроков</a:t>
            </a:r>
            <a:r>
              <a:rPr lang="ru-RU" dirty="0" smtClean="0">
                <a:solidFill>
                  <a:srgbClr val="002060"/>
                </a:solidFill>
              </a:rPr>
              <a:t> способствует формированию этих и других функций личности, так как учащиеся на таких занятиях проявляют творчество, </a:t>
            </a:r>
            <a:r>
              <a:rPr lang="ru-RU" dirty="0" smtClean="0">
                <a:solidFill>
                  <a:srgbClr val="002060"/>
                </a:solidFill>
              </a:rPr>
              <a:t>нестандартное мышление.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979714"/>
            <a:ext cx="7798525" cy="62701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900" dirty="0" smtClean="0">
                <a:solidFill>
                  <a:srgbClr val="002060"/>
                </a:solidFill>
              </a:rPr>
              <a:t>В отечественной педагогике выделяют два основных подхода к пониманию </a:t>
            </a:r>
            <a:r>
              <a:rPr lang="ru-RU" sz="2900" b="1" dirty="0" smtClean="0">
                <a:solidFill>
                  <a:srgbClr val="002060"/>
                </a:solidFill>
              </a:rPr>
              <a:t>нетрадиционных форм урок</a:t>
            </a:r>
            <a:r>
              <a:rPr lang="ru-RU" sz="3100" b="1" dirty="0" smtClean="0">
                <a:solidFill>
                  <a:srgbClr val="002060"/>
                </a:solidFill>
              </a:rPr>
              <a:t>а</a:t>
            </a:r>
            <a:r>
              <a:rPr lang="ru-RU" sz="3100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98171" y="2037806"/>
            <a:ext cx="6973933" cy="4362995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Первый подход </a:t>
            </a:r>
            <a:r>
              <a:rPr lang="ru-RU" dirty="0" smtClean="0">
                <a:solidFill>
                  <a:srgbClr val="002060"/>
                </a:solidFill>
                <a:ea typeface="+mj-ea"/>
                <a:cs typeface="+mj-cs"/>
              </a:rPr>
              <a:t>рассматривает НФУ как отход от чёткой структуры, комбинированный подход и сочетание разнообразных методических приёмов.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ea typeface="+mj-ea"/>
                <a:cs typeface="+mj-cs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Второй подход </a:t>
            </a:r>
            <a:r>
              <a:rPr lang="ru-RU" dirty="0" smtClean="0">
                <a:solidFill>
                  <a:srgbClr val="002060"/>
                </a:solidFill>
                <a:ea typeface="+mj-ea"/>
                <a:cs typeface="+mj-cs"/>
              </a:rPr>
              <a:t>трактует НФУ как инновационные, современные формы уроков, появившиеся в последнее время и имеющие широкое распространение в современной школе (урок-конференция, урок – круглый стол, урок-дискуссия и пр.).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1867988" y="4781006"/>
            <a:ext cx="5508805" cy="978988"/>
            <a:chOff x="1344" y="1680"/>
            <a:chExt cx="2928" cy="448"/>
          </a:xfrm>
        </p:grpSpPr>
        <p:sp>
          <p:nvSpPr>
            <p:cNvPr id="50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3603126" y="5085806"/>
            <a:ext cx="245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   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380943" y="3532051"/>
            <a:ext cx="7018474" cy="1183639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2362154" y="3621314"/>
            <a:ext cx="225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7" name="Group 10"/>
          <p:cNvGrpSpPr>
            <a:grpSpLocks/>
          </p:cNvGrpSpPr>
          <p:nvPr/>
        </p:nvGrpSpPr>
        <p:grpSpPr bwMode="auto">
          <a:xfrm>
            <a:off x="3092175" y="2332446"/>
            <a:ext cx="5555435" cy="1285966"/>
            <a:chOff x="1344" y="1680"/>
            <a:chExt cx="2928" cy="448"/>
          </a:xfrm>
        </p:grpSpPr>
        <p:sp>
          <p:nvSpPr>
            <p:cNvPr id="5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4517526" y="2565400"/>
            <a:ext cx="1494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61" name="Group 14"/>
          <p:cNvGrpSpPr>
            <a:grpSpLocks/>
          </p:cNvGrpSpPr>
          <p:nvPr/>
        </p:nvGrpSpPr>
        <p:grpSpPr bwMode="auto">
          <a:xfrm>
            <a:off x="2991394" y="5734595"/>
            <a:ext cx="5600245" cy="859971"/>
            <a:chOff x="1344" y="1680"/>
            <a:chExt cx="2928" cy="448"/>
          </a:xfrm>
        </p:grpSpPr>
        <p:sp>
          <p:nvSpPr>
            <p:cNvPr id="6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Text Box 17"/>
          <p:cNvSpPr txBox="1">
            <a:spLocks noChangeArrowheads="1"/>
          </p:cNvSpPr>
          <p:nvPr/>
        </p:nvSpPr>
        <p:spPr bwMode="gray">
          <a:xfrm>
            <a:off x="3668440" y="5933440"/>
            <a:ext cx="2666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1546406" y="1307011"/>
            <a:ext cx="5029200" cy="1031240"/>
            <a:chOff x="1344" y="1680"/>
            <a:chExt cx="2928" cy="448"/>
          </a:xfrm>
        </p:grpSpPr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gray">
          <a:xfrm>
            <a:off x="2867250" y="1748972"/>
            <a:ext cx="873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846" y="261258"/>
            <a:ext cx="758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ea typeface="+mj-ea"/>
                <a:cs typeface="+mj-cs"/>
              </a:rPr>
              <a:t>При разработке нетрадиционного урока пристальное внимание уделяется следующим 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моментам</a:t>
            </a:r>
            <a:r>
              <a:rPr lang="ru-RU" sz="2400" dirty="0" smtClean="0">
                <a:solidFill>
                  <a:srgbClr val="002060"/>
                </a:solidFill>
                <a:ea typeface="+mj-ea"/>
                <a:cs typeface="+mj-cs"/>
              </a:rPr>
              <a:t>:</a:t>
            </a:r>
            <a:endParaRPr lang="ru-RU" sz="2400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69325" y="1489166"/>
            <a:ext cx="2757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ea typeface="+mj-ea"/>
                <a:cs typeface="+mj-cs"/>
              </a:rPr>
              <a:t>Гуманизация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95096" y="2421374"/>
            <a:ext cx="38715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ea typeface="+mj-ea"/>
                <a:cs typeface="+mj-cs"/>
              </a:rPr>
              <a:t>Здоровьесберегающее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образование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0557" y="3740723"/>
            <a:ext cx="631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Дифференциация,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индивидуализация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16629" y="4916380"/>
            <a:ext cx="4532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Технология сотрудничества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71775" y="5830778"/>
            <a:ext cx="5379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Исследовательская 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811" y="613953"/>
            <a:ext cx="6673486" cy="86214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Признаки</a:t>
            </a:r>
            <a:r>
              <a:rPr lang="ru-RU" sz="3200" dirty="0" smtClean="0">
                <a:solidFill>
                  <a:srgbClr val="002060"/>
                </a:solidFill>
              </a:rPr>
              <a:t> нетрадиционного урока: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479" y="1489165"/>
            <a:ext cx="7380515" cy="512064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изменение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временных рамок (занятие не регламентировано); </a:t>
            </a:r>
            <a:endParaRPr lang="ru-RU" sz="32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занятие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проводится не только в классе; </a:t>
            </a:r>
            <a:endParaRPr lang="ru-RU" sz="32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на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уроке используется внепрограммный материал, углубленно рассматривается вопрос; </a:t>
            </a:r>
            <a:endParaRPr lang="ru-RU" sz="32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создание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ситуаций успеха для каждого ученика с учётом его возрастных, личностных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особенностей;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обязательный 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самоанализ и </a:t>
            </a:r>
            <a:r>
              <a:rPr lang="ru-RU" sz="3200" dirty="0" err="1" smtClean="0">
                <a:solidFill>
                  <a:srgbClr val="002060"/>
                </a:solidFill>
                <a:ea typeface="+mj-ea"/>
                <a:cs typeface="+mj-cs"/>
              </a:rPr>
              <a:t>взаимоанализ</a:t>
            </a:r>
            <a:r>
              <a:rPr lang="ru-RU" sz="3200" dirty="0" smtClean="0">
                <a:solidFill>
                  <a:srgbClr val="002060"/>
                </a:solidFill>
                <a:ea typeface="+mj-ea"/>
                <a:cs typeface="+mj-cs"/>
              </a:rPr>
              <a:t> деятельности в период подготовки к уроку и на уроке.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94113" y="4781006"/>
            <a:ext cx="5508805" cy="978988"/>
            <a:chOff x="1344" y="1680"/>
            <a:chExt cx="2928" cy="448"/>
          </a:xfrm>
        </p:grpSpPr>
        <p:sp>
          <p:nvSpPr>
            <p:cNvPr id="50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3603126" y="5085806"/>
            <a:ext cx="245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   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380943" y="3532051"/>
            <a:ext cx="7018474" cy="1183639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2362154" y="3621314"/>
            <a:ext cx="225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92175" y="2332446"/>
            <a:ext cx="5555435" cy="1285966"/>
            <a:chOff x="1344" y="1680"/>
            <a:chExt cx="2928" cy="448"/>
          </a:xfrm>
        </p:grpSpPr>
        <p:sp>
          <p:nvSpPr>
            <p:cNvPr id="5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4517526" y="2565400"/>
            <a:ext cx="1494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789612" y="5734595"/>
            <a:ext cx="6802028" cy="859971"/>
            <a:chOff x="1344" y="1680"/>
            <a:chExt cx="2928" cy="448"/>
          </a:xfrm>
        </p:grpSpPr>
        <p:sp>
          <p:nvSpPr>
            <p:cNvPr id="6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Text Box 17"/>
          <p:cNvSpPr txBox="1">
            <a:spLocks noChangeArrowheads="1"/>
          </p:cNvSpPr>
          <p:nvPr/>
        </p:nvSpPr>
        <p:spPr bwMode="gray">
          <a:xfrm>
            <a:off x="2043138" y="5852161"/>
            <a:ext cx="6591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Уроки 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с имитацией публичных форм обучения</a:t>
            </a:r>
            <a:endParaRPr lang="en-US" sz="2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546406" y="1307011"/>
            <a:ext cx="5029200" cy="1031240"/>
            <a:chOff x="1344" y="1680"/>
            <a:chExt cx="2928" cy="448"/>
          </a:xfrm>
        </p:grpSpPr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gray">
          <a:xfrm>
            <a:off x="2867250" y="1748972"/>
            <a:ext cx="873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846" y="235134"/>
            <a:ext cx="7589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К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нетрадиционным технологиям </a:t>
            </a:r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учебного занятия относятся: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6732" y="1423852"/>
            <a:ext cx="4963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Интегрированные уроки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4858" y="2421374"/>
            <a:ext cx="2392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0557" y="3740723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71775" y="5830778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90329" y="2429692"/>
            <a:ext cx="5109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Уроки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в форме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соревнований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и игр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41416" y="3633540"/>
            <a:ext cx="6988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роки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, основанные на формах, жанрах и методах работы, известных в общественной практике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59429" y="4804007"/>
            <a:ext cx="5551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Уроки 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на основе нетрадиционной организации учебного материала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3603126" y="5085806"/>
            <a:ext cx="245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   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394006" y="3597365"/>
            <a:ext cx="7018474" cy="1183639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2362154" y="3621314"/>
            <a:ext cx="225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92175" y="2332446"/>
            <a:ext cx="5555435" cy="1285966"/>
            <a:chOff x="1344" y="1680"/>
            <a:chExt cx="2928" cy="448"/>
          </a:xfrm>
        </p:grpSpPr>
        <p:sp>
          <p:nvSpPr>
            <p:cNvPr id="5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4517526" y="2565400"/>
            <a:ext cx="1494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468027" y="1241696"/>
            <a:ext cx="6278247" cy="1031240"/>
            <a:chOff x="1344" y="1680"/>
            <a:chExt cx="2928" cy="448"/>
          </a:xfrm>
        </p:grpSpPr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gray">
          <a:xfrm>
            <a:off x="2867250" y="1748972"/>
            <a:ext cx="873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846" y="235134"/>
            <a:ext cx="7589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К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нетрадиционным технологиям </a:t>
            </a:r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учебного занятия относятся: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6732" y="1476103"/>
            <a:ext cx="4963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4858" y="2421374"/>
            <a:ext cx="2392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0557" y="3740723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               </a:t>
            </a:r>
            <a:endParaRPr lang="ru-RU" sz="28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67543" y="1267097"/>
            <a:ext cx="6048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Уроки, основанные на имитации деятельности учреждений и организаций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304902" y="2468881"/>
            <a:ext cx="5225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Уроки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, имитирующие общественно-культурные мероприятия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37360" y="3670663"/>
            <a:ext cx="655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Перенесение в рамки занятия традиционных форм внеклассной работы</a:t>
            </a:r>
          </a:p>
        </p:txBody>
      </p:sp>
      <p:pic>
        <p:nvPicPr>
          <p:cNvPr id="37" name="Рисунок 36" descr="sticker_vk_lettoschool_0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6376" y="4915988"/>
            <a:ext cx="1785257" cy="1785257"/>
          </a:xfrm>
          <a:prstGeom prst="rect">
            <a:avLst/>
          </a:prstGeom>
        </p:spPr>
      </p:pic>
      <p:pic>
        <p:nvPicPr>
          <p:cNvPr id="38" name="Рисунок 3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547" y="4774473"/>
            <a:ext cx="1902823" cy="1902823"/>
          </a:xfrm>
          <a:prstGeom prst="rect">
            <a:avLst/>
          </a:prstGeom>
        </p:spPr>
      </p:pic>
      <p:pic>
        <p:nvPicPr>
          <p:cNvPr id="39" name="Рисунок 38" descr="sticker_vk_lettoschool_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617" y="4787537"/>
            <a:ext cx="1876698" cy="1876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50422" y="901336"/>
          <a:ext cx="6949440" cy="54066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02874"/>
                <a:gridCol w="3546566"/>
              </a:tblGrid>
              <a:tr h="94663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Бинарный урок 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«Человек в культуре Древней Руси», «История в шедеврах», «Религия и культура»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08258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Урок-характеристика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«Александр Невский как личность, полководец, политический деятель», «Наполеон – политический портрет», «Иван Грозный в кривом зеркале», «Сталин глазами потомков»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001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Урок-размышление, урок-дискуссия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«Судьба России в спорах западников и славянофилов», «Императоры XIX века. Аргументы и факты»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001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Музейный урок, урок мужества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«Вечной памятью живы», «Ликвидация аварии на Чернобыльской АЭС – дело рук простых героев»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17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1528354" y="234933"/>
            <a:ext cx="7287441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Система нетрадиционных уроков </a:t>
            </a:r>
            <a:r>
              <a:rPr lang="ru-RU" sz="2800" b="1" dirty="0" smtClean="0">
                <a:solidFill>
                  <a:srgbClr val="002060"/>
                </a:solidFill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</a:rPr>
              <a:t>истории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50422" y="1175656"/>
          <a:ext cx="6949440" cy="21814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02874"/>
                <a:gridCol w="3546566"/>
              </a:tblGrid>
              <a:tr h="94663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Урок исторического чтения 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«Слово о полку Игореве», «История Государства Российского», «Греческие мифы»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34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Урок-игра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«Защита города от кочевников», «И вечный бой» (Русь IX-XIII столетий), «Тропами индейцев», «Русь языческая»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17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1541416" y="457002"/>
            <a:ext cx="7287441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Система нетрадиционных уроков </a:t>
            </a:r>
            <a:r>
              <a:rPr lang="ru-RU" sz="2800" b="1" dirty="0" smtClean="0">
                <a:solidFill>
                  <a:srgbClr val="002060"/>
                </a:solidFill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</a:rPr>
              <a:t>истории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7" name="Рисунок 6" descr="sticker_vk_leva_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7290" y="3520438"/>
            <a:ext cx="2299063" cy="3065417"/>
          </a:xfrm>
          <a:prstGeom prst="rect">
            <a:avLst/>
          </a:prstGeom>
        </p:spPr>
      </p:pic>
      <p:pic>
        <p:nvPicPr>
          <p:cNvPr id="8" name="Рисунок 7" descr="sticker_vk_maslenitsa_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818" y="3601253"/>
            <a:ext cx="2813945" cy="305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456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В отечественной педагогике выделяют два основных подхода к пониманию нетрадиционных форм урока.  </vt:lpstr>
      <vt:lpstr>     </vt:lpstr>
      <vt:lpstr>Признаки нетрадиционного урока: </vt:lpstr>
      <vt:lpstr>     </vt:lpstr>
      <vt:lpstr>     </vt:lpstr>
      <vt:lpstr>Система нетрадиционных уроков по истории </vt:lpstr>
      <vt:lpstr>Система нетрадиционных уроков по истории </vt:lpstr>
      <vt:lpstr>Система нетрадиционных уроков по истории Творческие уроки </vt:lpstr>
      <vt:lpstr>     </vt:lpstr>
      <vt:lpstr>     </vt:lpstr>
      <vt:lpstr>Слайд 13</vt:lpstr>
      <vt:lpstr>Слайд 14</vt:lpstr>
      <vt:lpstr>Слайд 15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Степан</cp:lastModifiedBy>
  <cp:revision>105</cp:revision>
  <dcterms:created xsi:type="dcterms:W3CDTF">2016-11-18T14:12:19Z</dcterms:created>
  <dcterms:modified xsi:type="dcterms:W3CDTF">2019-03-25T22:26:23Z</dcterms:modified>
</cp:coreProperties>
</file>