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9" r:id="rId6"/>
    <p:sldId id="262" r:id="rId7"/>
    <p:sldId id="263" r:id="rId8"/>
    <p:sldId id="268" r:id="rId9"/>
    <p:sldId id="264" r:id="rId10"/>
    <p:sldId id="270" r:id="rId11"/>
    <p:sldId id="271" r:id="rId12"/>
    <p:sldId id="272" r:id="rId13"/>
    <p:sldId id="273" r:id="rId14"/>
    <p:sldId id="274" r:id="rId15"/>
    <p:sldId id="265" r:id="rId16"/>
    <p:sldId id="267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14"/>
    <a:srgbClr val="0140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11" y="1319349"/>
            <a:ext cx="6505303" cy="3030584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14035"/>
                </a:solidFill>
                <a:latin typeface="+mn-lt"/>
              </a:rPr>
              <a:t/>
            </a:r>
            <a:br>
              <a:rPr lang="ru-RU" sz="5000" b="1" dirty="0" smtClean="0">
                <a:solidFill>
                  <a:srgbClr val="014035"/>
                </a:solidFill>
                <a:latin typeface="+mn-lt"/>
              </a:rPr>
            </a:br>
            <a:r>
              <a:rPr lang="ru-RU" sz="5000" b="1" dirty="0" smtClean="0">
                <a:solidFill>
                  <a:srgbClr val="014035"/>
                </a:solidFill>
                <a:latin typeface="+mn-lt"/>
              </a:rPr>
              <a:t>ТРИЗ </a:t>
            </a:r>
            <a:br>
              <a:rPr lang="ru-RU" sz="5000" b="1" dirty="0" smtClean="0">
                <a:solidFill>
                  <a:srgbClr val="014035"/>
                </a:solidFill>
                <a:latin typeface="+mn-lt"/>
              </a:rPr>
            </a:br>
            <a:r>
              <a:rPr lang="ru-RU" sz="5000" b="1" dirty="0" smtClean="0">
                <a:solidFill>
                  <a:srgbClr val="014035"/>
                </a:solidFill>
                <a:latin typeface="+mn-lt"/>
              </a:rPr>
              <a:t>на уроках</a:t>
            </a:r>
            <a:br>
              <a:rPr lang="ru-RU" sz="5000" b="1" dirty="0" smtClean="0">
                <a:solidFill>
                  <a:srgbClr val="014035"/>
                </a:solidFill>
                <a:latin typeface="+mn-lt"/>
              </a:rPr>
            </a:br>
            <a:r>
              <a:rPr lang="ru-RU" sz="5000" b="1" dirty="0" smtClean="0">
                <a:solidFill>
                  <a:srgbClr val="014035"/>
                </a:solidFill>
                <a:latin typeface="+mn-lt"/>
              </a:rPr>
              <a:t>обществознания</a:t>
            </a:r>
            <a:endParaRPr lang="en-US" sz="5000" b="1" dirty="0">
              <a:solidFill>
                <a:srgbClr val="01403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1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896" y="1825625"/>
            <a:ext cx="770545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Что производить</a:t>
            </a:r>
            <a:r>
              <a:rPr lang="en-GB" sz="3200" dirty="0" smtClean="0"/>
              <a:t>?</a:t>
            </a:r>
          </a:p>
          <a:p>
            <a:pPr>
              <a:buNone/>
            </a:pPr>
            <a:r>
              <a:rPr lang="ru-RU" sz="3200" dirty="0" smtClean="0"/>
              <a:t>Как производить</a:t>
            </a:r>
            <a:r>
              <a:rPr lang="en-GB" sz="3200" dirty="0" smtClean="0"/>
              <a:t>?</a:t>
            </a:r>
          </a:p>
          <a:p>
            <a:pPr>
              <a:buNone/>
            </a:pPr>
            <a:r>
              <a:rPr lang="ru-RU" sz="3200" dirty="0" smtClean="0"/>
              <a:t>Для кого производить</a:t>
            </a:r>
            <a:r>
              <a:rPr lang="en-GB" sz="3200" dirty="0" smtClean="0"/>
              <a:t>? 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Главные вопросы </a:t>
            </a:r>
            <a:br>
              <a:rPr lang="ru-RU" b="1" dirty="0" smtClean="0"/>
            </a:br>
            <a:r>
              <a:rPr lang="ru-RU" b="1" dirty="0" smtClean="0"/>
              <a:t>экономики (8 класс) </a:t>
            </a:r>
            <a:endParaRPr lang="ru-RU" b="1" dirty="0"/>
          </a:p>
        </p:txBody>
      </p:sp>
      <p:pic>
        <p:nvPicPr>
          <p:cNvPr id="5" name="Рисунок 4" descr="524rgbc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0463">
            <a:off x="3785883" y="2019148"/>
            <a:ext cx="4655457" cy="465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47" y="678635"/>
            <a:ext cx="6648994" cy="1325563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+mn-lt"/>
                <a:ea typeface="+mn-ea"/>
                <a:cs typeface="+mn-cs"/>
              </a:rPr>
              <a:t>Выбираем не менее трёх-четырёх случайных объектов-предметов из 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списка:</a:t>
            </a:r>
            <a:endParaRPr lang="ru-RU" sz="3200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7359" y="2285820"/>
          <a:ext cx="6074229" cy="386678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4743"/>
                <a:gridCol w="2024743"/>
                <a:gridCol w="2024743"/>
              </a:tblGrid>
              <a:tr h="7733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Багет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Конфета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Море</a:t>
                      </a:r>
                    </a:p>
                  </a:txBody>
                  <a:tcPr/>
                </a:tc>
              </a:tr>
              <a:tr h="7733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Комета</a:t>
                      </a:r>
                    </a:p>
                  </a:txBody>
                  <a:tcPr/>
                </a:tc>
              </a:tr>
              <a:tr h="7733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Звонок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Ананас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Пудра</a:t>
                      </a:r>
                    </a:p>
                  </a:txBody>
                  <a:tcPr/>
                </a:tc>
              </a:tr>
              <a:tr h="7733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Солнце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Щенок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Зима</a:t>
                      </a:r>
                    </a:p>
                  </a:txBody>
                  <a:tcPr/>
                </a:tc>
              </a:tr>
              <a:tr h="7733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Корабль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Лампа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25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  <a:ea typeface="+mn-ea"/>
                <a:cs typeface="+mn-cs"/>
              </a:rPr>
              <a:t>Составляем список признаков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r>
              <a:rPr lang="ru-RU" sz="3600" dirty="0" smtClean="0">
                <a:latin typeface="+mn-lt"/>
                <a:ea typeface="+mn-ea"/>
                <a:cs typeface="+mn-cs"/>
              </a:rPr>
              <a:t>этих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предметов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4775" y="2178321"/>
            <a:ext cx="78867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Звонок</a:t>
            </a:r>
            <a:r>
              <a:rPr lang="ru-RU" sz="3200" dirty="0" smtClean="0"/>
              <a:t> – электрический</a:t>
            </a:r>
            <a:r>
              <a:rPr lang="en-GB" sz="3200" dirty="0" smtClean="0"/>
              <a:t>, </a:t>
            </a:r>
            <a:r>
              <a:rPr lang="ru-RU" sz="3200" dirty="0" smtClean="0"/>
              <a:t>школьный</a:t>
            </a:r>
            <a:r>
              <a:rPr lang="en-GB" sz="3200" dirty="0" smtClean="0"/>
              <a:t>, </a:t>
            </a:r>
            <a:r>
              <a:rPr lang="ru-RU" sz="3200" dirty="0" smtClean="0"/>
              <a:t>часовой</a:t>
            </a:r>
            <a:r>
              <a:rPr lang="en-GB" sz="3200" dirty="0" smtClean="0"/>
              <a:t>, </a:t>
            </a:r>
            <a:r>
              <a:rPr lang="ru-RU" sz="3200" dirty="0" smtClean="0"/>
              <a:t>велосипедный…</a:t>
            </a:r>
          </a:p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Конфета</a:t>
            </a:r>
            <a:r>
              <a:rPr lang="ru-RU" sz="3200" dirty="0" smtClean="0"/>
              <a:t> – карамель</a:t>
            </a:r>
            <a:r>
              <a:rPr lang="en-GB" sz="3200" dirty="0" smtClean="0"/>
              <a:t>, </a:t>
            </a:r>
            <a:r>
              <a:rPr lang="ru-RU" sz="3200" dirty="0" smtClean="0"/>
              <a:t>шоколадная</a:t>
            </a:r>
            <a:r>
              <a:rPr lang="en-GB" sz="3200" dirty="0" smtClean="0"/>
              <a:t>, </a:t>
            </a:r>
            <a:r>
              <a:rPr lang="ru-RU" sz="3200" dirty="0" smtClean="0"/>
              <a:t>сладкая</a:t>
            </a:r>
            <a:r>
              <a:rPr lang="en-GB" sz="3200" dirty="0" smtClean="0"/>
              <a:t>, </a:t>
            </a:r>
            <a:r>
              <a:rPr lang="ru-RU" sz="3200" dirty="0" smtClean="0"/>
              <a:t>душистая</a:t>
            </a:r>
            <a:r>
              <a:rPr lang="en-GB" sz="3200" dirty="0" smtClean="0"/>
              <a:t>, </a:t>
            </a:r>
            <a:r>
              <a:rPr lang="ru-RU" sz="3200" dirty="0" smtClean="0"/>
              <a:t>витаминная…</a:t>
            </a:r>
          </a:p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Лампа</a:t>
            </a:r>
            <a:r>
              <a:rPr lang="ru-RU" sz="3200" dirty="0" smtClean="0"/>
              <a:t> – настольная</a:t>
            </a:r>
            <a:r>
              <a:rPr lang="en-GB" sz="3200" dirty="0" smtClean="0"/>
              <a:t>, </a:t>
            </a:r>
            <a:r>
              <a:rPr lang="ru-RU" sz="3200" dirty="0" smtClean="0"/>
              <a:t>навесная</a:t>
            </a:r>
            <a:r>
              <a:rPr lang="en-GB" sz="3200" dirty="0" smtClean="0"/>
              <a:t>, </a:t>
            </a:r>
            <a:r>
              <a:rPr lang="ru-RU" sz="3200" dirty="0" smtClean="0"/>
              <a:t>бактерицидная…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861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  <a:ea typeface="+mn-ea"/>
                <a:cs typeface="+mn-cs"/>
              </a:rPr>
              <a:t>Мысленно присоединяем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r>
              <a:rPr lang="ru-RU" sz="3600" dirty="0" smtClean="0">
                <a:latin typeface="+mn-lt"/>
                <a:ea typeface="+mn-ea"/>
                <a:cs typeface="+mn-cs"/>
              </a:rPr>
              <a:t>найденные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признаки к изменяемому объекту – </a:t>
            </a:r>
            <a:r>
              <a:rPr lang="ru-RU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зубной щётке</a:t>
            </a:r>
          </a:p>
        </p:txBody>
      </p:sp>
      <p:pic>
        <p:nvPicPr>
          <p:cNvPr id="4" name="Содержимое 3" descr="524rgbc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405719">
            <a:off x="3318647" y="2286000"/>
            <a:ext cx="2114414" cy="2114414"/>
          </a:xfrm>
        </p:spPr>
      </p:pic>
      <p:pic>
        <p:nvPicPr>
          <p:cNvPr id="5" name="Рисунок 4" descr="1439925599_bell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7556">
            <a:off x="666206" y="2340657"/>
            <a:ext cx="1457199" cy="2296656"/>
          </a:xfrm>
          <a:prstGeom prst="rect">
            <a:avLst/>
          </a:prstGeom>
        </p:spPr>
      </p:pic>
      <p:pic>
        <p:nvPicPr>
          <p:cNvPr id="6" name="Рисунок 5" descr="122086817_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8758">
            <a:off x="3811504" y="5059012"/>
            <a:ext cx="2462575" cy="1659332"/>
          </a:xfrm>
          <a:prstGeom prst="rect">
            <a:avLst/>
          </a:prstGeom>
        </p:spPr>
      </p:pic>
      <p:pic>
        <p:nvPicPr>
          <p:cNvPr id="7" name="Рисунок 6" descr="nastolnaja-lam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3124" y="2285999"/>
            <a:ext cx="1867999" cy="216843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508069" y="2677886"/>
            <a:ext cx="1685108" cy="143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72594" y="2882538"/>
            <a:ext cx="1624149" cy="931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37165" y="3518264"/>
            <a:ext cx="727166" cy="158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28" y="46962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1867989"/>
            <a:ext cx="7876903" cy="476617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000" dirty="0" smtClean="0"/>
              <a:t>Можно предложить сделать щётку</a:t>
            </a:r>
            <a:r>
              <a:rPr lang="en-GB" sz="3000" dirty="0" smtClean="0"/>
              <a:t>, </a:t>
            </a:r>
            <a:r>
              <a:rPr lang="ru-RU" sz="3000" dirty="0" smtClean="0"/>
              <a:t>которая сама рано утром звонит</a:t>
            </a:r>
            <a:r>
              <a:rPr lang="en-GB" sz="3000" dirty="0" smtClean="0"/>
              <a:t>, </a:t>
            </a:r>
            <a:r>
              <a:rPr lang="ru-RU" sz="3000" dirty="0" smtClean="0"/>
              <a:t>призывая вас воспользоваться ею</a:t>
            </a:r>
            <a:r>
              <a:rPr lang="en-GB" sz="3000" dirty="0" smtClean="0"/>
              <a:t>, </a:t>
            </a:r>
            <a:r>
              <a:rPr lang="ru-RU" sz="3000" dirty="0" smtClean="0"/>
              <a:t>испускает душистые запахи. Ручку этой щётки можно немного откусить</a:t>
            </a:r>
            <a:r>
              <a:rPr lang="en-GB" sz="3000" dirty="0" smtClean="0"/>
              <a:t>, </a:t>
            </a:r>
            <a:r>
              <a:rPr lang="ru-RU" sz="3000" dirty="0" smtClean="0"/>
              <a:t>так как она выполнена съедобной</a:t>
            </a:r>
            <a:r>
              <a:rPr lang="en-GB" sz="3000" dirty="0" smtClean="0"/>
              <a:t>, </a:t>
            </a:r>
            <a:r>
              <a:rPr lang="ru-RU" sz="3000" dirty="0" smtClean="0"/>
              <a:t>в ней много витаминов</a:t>
            </a:r>
            <a:r>
              <a:rPr lang="ru-RU" sz="3000" dirty="0" smtClean="0"/>
              <a:t> </a:t>
            </a:r>
            <a:r>
              <a:rPr lang="ru-RU" sz="3000" dirty="0" smtClean="0"/>
              <a:t>и к тому же она бактерицидная</a:t>
            </a:r>
            <a:r>
              <a:rPr lang="en-GB" sz="3000" dirty="0" smtClean="0"/>
              <a:t>, </a:t>
            </a:r>
            <a:r>
              <a:rPr lang="ru-RU" sz="3000" dirty="0" smtClean="0"/>
              <a:t>т. е. убивает все болезнетворные микробы во рту.</a:t>
            </a:r>
            <a:endParaRPr lang="ru-R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4304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Метод синектики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655808"/>
            <a:ext cx="8281851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Метод </a:t>
            </a:r>
            <a:r>
              <a:rPr lang="ru-RU" b="1" dirty="0" smtClean="0"/>
              <a:t>синектики </a:t>
            </a:r>
            <a:r>
              <a:rPr lang="ru-RU" dirty="0" smtClean="0"/>
              <a:t>применяется для решения проблем и поиска новых идей посредством использования аналогий и переноса стоящих перед вами задач на готовые решения, существующие в различных сферах и областях. </a:t>
            </a:r>
            <a:r>
              <a:rPr lang="ru-RU" b="1" dirty="0" err="1" smtClean="0"/>
              <a:t>Синектика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это сочетание </a:t>
            </a:r>
            <a:r>
              <a:rPr lang="ru-RU" dirty="0" smtClean="0"/>
              <a:t>разнородных, а иногда даже </a:t>
            </a:r>
            <a:r>
              <a:rPr lang="ru-RU" dirty="0" smtClean="0"/>
              <a:t>несовместимых </a:t>
            </a:r>
            <a:r>
              <a:rPr lang="ru-RU" dirty="0" smtClean="0"/>
              <a:t>элементов в процессе постановки и решения задач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4 вида аналогий: прямая</a:t>
            </a:r>
            <a:r>
              <a:rPr lang="en-GB" b="1" dirty="0" smtClean="0"/>
              <a:t>, </a:t>
            </a:r>
            <a:r>
              <a:rPr lang="ru-RU" b="1" dirty="0" smtClean="0"/>
              <a:t>символическая</a:t>
            </a:r>
            <a:r>
              <a:rPr lang="en-GB" b="1" dirty="0" smtClean="0"/>
              <a:t>, </a:t>
            </a:r>
            <a:r>
              <a:rPr lang="ru-RU" b="1" dirty="0" smtClean="0"/>
              <a:t>фантастическая</a:t>
            </a:r>
            <a:r>
              <a:rPr lang="en-GB" b="1" dirty="0" smtClean="0"/>
              <a:t>, </a:t>
            </a:r>
            <a:r>
              <a:rPr lang="ru-RU" b="1" dirty="0" smtClean="0"/>
              <a:t>личная.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4304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Метод синектики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580606"/>
            <a:ext cx="8281851" cy="44265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   Прямая аналогия. </a:t>
            </a:r>
            <a:r>
              <a:rPr lang="ru-RU" dirty="0" smtClean="0"/>
              <a:t>Рассматриваемый объект сравнивается с более или менее похожим аналогичным объектом в природе или технике.</a:t>
            </a:r>
          </a:p>
          <a:p>
            <a:pPr algn="just">
              <a:buNone/>
            </a:pPr>
            <a:r>
              <a:rPr lang="ru-RU" b="1" dirty="0" smtClean="0"/>
              <a:t>   Символическая аналогия </a:t>
            </a:r>
            <a:r>
              <a:rPr lang="ru-RU" dirty="0" smtClean="0"/>
              <a:t>требует в парадоксальной форме сформулировать фразу</a:t>
            </a:r>
            <a:r>
              <a:rPr lang="en-GB" dirty="0" smtClean="0"/>
              <a:t>,</a:t>
            </a:r>
            <a:r>
              <a:rPr lang="ru-RU" dirty="0" smtClean="0"/>
              <a:t> буквально</a:t>
            </a:r>
            <a:r>
              <a:rPr lang="ru-RU" dirty="0" smtClean="0"/>
              <a:t> </a:t>
            </a:r>
            <a:r>
              <a:rPr lang="ru-RU" dirty="0" smtClean="0"/>
              <a:t>в двух словах отражающую суть явления.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b="1" dirty="0" smtClean="0"/>
              <a:t>Фантастическая аналогия. </a:t>
            </a:r>
            <a:r>
              <a:rPr lang="ru-RU" dirty="0" smtClean="0"/>
              <a:t>Необходимо представить фантастические средства или персонажей</a:t>
            </a:r>
            <a:r>
              <a:rPr lang="en-GB" dirty="0" smtClean="0"/>
              <a:t>, </a:t>
            </a:r>
            <a:r>
              <a:rPr lang="ru-RU" dirty="0" smtClean="0"/>
              <a:t>выполняющие то</a:t>
            </a:r>
            <a:r>
              <a:rPr lang="en-GB" dirty="0" smtClean="0"/>
              <a:t>, </a:t>
            </a:r>
            <a:r>
              <a:rPr lang="ru-RU" dirty="0" smtClean="0"/>
              <a:t>что требуется по условиям задачи.</a:t>
            </a:r>
          </a:p>
          <a:p>
            <a:pPr algn="just">
              <a:buNone/>
            </a:pPr>
            <a:r>
              <a:rPr lang="ru-RU" b="1" dirty="0" smtClean="0"/>
              <a:t>   Личная аналогия (</a:t>
            </a:r>
            <a:r>
              <a:rPr lang="ru-RU" b="1" dirty="0" err="1" smtClean="0"/>
              <a:t>эмпатия</a:t>
            </a:r>
            <a:r>
              <a:rPr lang="ru-RU" b="1" dirty="0" smtClean="0"/>
              <a:t>) </a:t>
            </a:r>
            <a:r>
              <a:rPr lang="ru-RU" dirty="0" smtClean="0"/>
              <a:t>позволяет представить себя тем предметом</a:t>
            </a:r>
            <a:r>
              <a:rPr lang="en-GB" dirty="0" smtClean="0"/>
              <a:t>, </a:t>
            </a:r>
            <a:r>
              <a:rPr lang="ru-RU" dirty="0" smtClean="0"/>
              <a:t>о котором идёт речь в задаче.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4304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Деньги и их функции (7 класс)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711235"/>
            <a:ext cx="8281851" cy="44265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Прямая аналогия. </a:t>
            </a:r>
            <a:r>
              <a:rPr lang="ru-RU" dirty="0" smtClean="0"/>
              <a:t>В древности аналогами денег были ракушки</a:t>
            </a:r>
            <a:r>
              <a:rPr lang="en-GB" dirty="0" smtClean="0"/>
              <a:t>, </a:t>
            </a:r>
            <a:r>
              <a:rPr lang="ru-RU" dirty="0" smtClean="0"/>
              <a:t>яркие перья</a:t>
            </a:r>
            <a:r>
              <a:rPr lang="en-GB" dirty="0" smtClean="0"/>
              <a:t>, </a:t>
            </a:r>
            <a:r>
              <a:rPr lang="ru-RU" dirty="0" smtClean="0"/>
              <a:t>шкурки животных.</a:t>
            </a:r>
          </a:p>
          <a:p>
            <a:pPr algn="just">
              <a:buNone/>
            </a:pPr>
            <a:r>
              <a:rPr lang="ru-RU" b="1" dirty="0" smtClean="0"/>
              <a:t>   Символическая аналогия. </a:t>
            </a:r>
            <a:r>
              <a:rPr lang="ru-RU" dirty="0" smtClean="0"/>
              <a:t>«Всеобщий эквивалент»</a:t>
            </a:r>
            <a:r>
              <a:rPr lang="en-GB" dirty="0" smtClean="0"/>
              <a:t>, </a:t>
            </a:r>
            <a:r>
              <a:rPr lang="ru-RU" dirty="0" smtClean="0"/>
              <a:t>«презренный металл»</a:t>
            </a:r>
            <a:r>
              <a:rPr lang="en-GB" dirty="0" smtClean="0"/>
              <a:t>, </a:t>
            </a:r>
            <a:r>
              <a:rPr lang="ru-RU" dirty="0" smtClean="0"/>
              <a:t>«мерило всех вещей». 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b="1" dirty="0" smtClean="0"/>
              <a:t>Фантастическая аналогия. </a:t>
            </a:r>
            <a:r>
              <a:rPr lang="ru-RU" dirty="0" smtClean="0"/>
              <a:t>Хотелось бы</a:t>
            </a:r>
            <a:r>
              <a:rPr lang="en-GB" dirty="0" smtClean="0"/>
              <a:t>, </a:t>
            </a:r>
            <a:r>
              <a:rPr lang="ru-RU" dirty="0" smtClean="0"/>
              <a:t>чтобы деньги сами появлялись и никогда не заканчивались. </a:t>
            </a:r>
          </a:p>
          <a:p>
            <a:pPr algn="just">
              <a:buNone/>
            </a:pPr>
            <a:r>
              <a:rPr lang="ru-RU" b="1" dirty="0" smtClean="0"/>
              <a:t>   Личная аналогия (</a:t>
            </a:r>
            <a:r>
              <a:rPr lang="ru-RU" b="1" dirty="0" err="1" smtClean="0"/>
              <a:t>эмпатия</a:t>
            </a:r>
            <a:r>
              <a:rPr lang="ru-RU" b="1" dirty="0" smtClean="0"/>
              <a:t>). </a:t>
            </a:r>
            <a:r>
              <a:rPr lang="ru-RU" dirty="0" smtClean="0"/>
              <a:t>Составить рассказ от лица денег</a:t>
            </a:r>
            <a:r>
              <a:rPr lang="en-GB" dirty="0" smtClean="0"/>
              <a:t>, </a:t>
            </a:r>
            <a:r>
              <a:rPr lang="ru-RU" dirty="0" smtClean="0"/>
              <a:t>описав занятия</a:t>
            </a:r>
            <a:r>
              <a:rPr lang="en-GB" dirty="0" smtClean="0"/>
              <a:t>, </a:t>
            </a:r>
            <a:r>
              <a:rPr lang="ru-RU" dirty="0" smtClean="0"/>
              <a:t>переживания</a:t>
            </a:r>
            <a:r>
              <a:rPr lang="en-GB" dirty="0" smtClean="0"/>
              <a:t>, </a:t>
            </a:r>
            <a:r>
              <a:rPr lang="ru-RU" dirty="0" smtClean="0"/>
              <a:t>проблемы</a:t>
            </a:r>
            <a:r>
              <a:rPr lang="en-GB" dirty="0" smtClean="0"/>
              <a:t>, </a:t>
            </a:r>
            <a:r>
              <a:rPr lang="ru-RU" dirty="0" smtClean="0"/>
              <a:t>настроение</a:t>
            </a:r>
            <a:r>
              <a:rPr lang="ru-RU" dirty="0" smtClean="0"/>
              <a:t> </a:t>
            </a:r>
            <a:r>
              <a:rPr lang="ru-RU" dirty="0" smtClean="0"/>
              <a:t>денег.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7807" y="2206579"/>
            <a:ext cx="5107578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 </a:t>
            </a:r>
            <a:br>
              <a:rPr lang="ru-RU" b="1" dirty="0" smtClean="0"/>
            </a:br>
            <a:r>
              <a:rPr lang="ru-RU" b="1" dirty="0" smtClean="0"/>
              <a:t>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/>
              <a:t>Приём «Хорошо-плохо»</a:t>
            </a:r>
            <a:endParaRPr lang="ru-RU" sz="5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30" y="1423851"/>
            <a:ext cx="7798524" cy="47531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Универсальный </a:t>
            </a:r>
            <a:r>
              <a:rPr lang="ru-RU" dirty="0" smtClean="0"/>
              <a:t>приём ТРИЗ, направленный на активизацию мыслительной деятельности учащихся на уроке, формирующий представление о том, как устроено противоречие.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Формирует</a:t>
            </a:r>
            <a:r>
              <a:rPr lang="ru-RU" dirty="0" smtClean="0"/>
              <a:t>: </a:t>
            </a:r>
          </a:p>
          <a:p>
            <a:pPr lvl="0" algn="just"/>
            <a:r>
              <a:rPr lang="ru-RU" dirty="0" smtClean="0"/>
              <a:t>умение находить положительные и отрицательные стороны в любом объекте, ситуации; </a:t>
            </a:r>
          </a:p>
          <a:p>
            <a:pPr lvl="0" algn="just"/>
            <a:r>
              <a:rPr lang="ru-RU" dirty="0" smtClean="0"/>
              <a:t>умение разрешать противоречия (убирать «минусы», сохраняя «плюсы»); </a:t>
            </a:r>
          </a:p>
          <a:p>
            <a:pPr lvl="0" algn="just"/>
            <a:r>
              <a:rPr lang="ru-RU" dirty="0" smtClean="0"/>
              <a:t>умение оценивать объект, ситуацию с разных позиций, учитывая разные роли.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4557169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Вариант </a:t>
            </a:r>
            <a:r>
              <a:rPr lang="ru-RU" b="1" i="1" dirty="0" smtClean="0"/>
              <a:t>1</a:t>
            </a:r>
            <a:r>
              <a:rPr lang="ru-RU" b="1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Учитель задаёт </a:t>
            </a:r>
            <a:r>
              <a:rPr lang="ru-RU" dirty="0" smtClean="0"/>
              <a:t>объект или ситуацию. Учащиеся (группы) по очереди называют «плюсы» и «минусы». 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Вариант </a:t>
            </a:r>
            <a:r>
              <a:rPr lang="ru-RU" b="1" i="1" dirty="0" smtClean="0"/>
              <a:t>2 </a:t>
            </a:r>
          </a:p>
          <a:p>
            <a:pPr algn="just">
              <a:buNone/>
            </a:pPr>
            <a:r>
              <a:rPr lang="ru-RU" dirty="0" smtClean="0"/>
              <a:t>   Учитель задаёт </a:t>
            </a:r>
            <a:r>
              <a:rPr lang="ru-RU" dirty="0" smtClean="0"/>
              <a:t>объект (ситуацию). Ученик описывает ситуацию, для которой это полезно. Следующий ученик ищет, чем вредна эта последняя ситуация и т. д.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/>
              <a:t>Приём «Хорошо-плохо»</a:t>
            </a:r>
            <a:endParaRPr lang="ru-RU" sz="5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26" y="1319349"/>
            <a:ext cx="8071212" cy="47661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dirty="0" smtClean="0"/>
              <a:t>   </a:t>
            </a:r>
            <a:r>
              <a:rPr lang="ru-RU" sz="3000" b="1" i="1" dirty="0" smtClean="0"/>
              <a:t>Вариант </a:t>
            </a:r>
            <a:r>
              <a:rPr lang="ru-RU" sz="3000" b="1" i="1" dirty="0" smtClean="0"/>
              <a:t>3 </a:t>
            </a:r>
          </a:p>
          <a:p>
            <a:pPr algn="just">
              <a:buNone/>
            </a:pPr>
            <a:r>
              <a:rPr lang="ru-RU" sz="3000" dirty="0" smtClean="0"/>
              <a:t>   Ученики </a:t>
            </a:r>
            <a:r>
              <a:rPr lang="ru-RU" sz="3000" dirty="0" smtClean="0"/>
              <a:t>делятся на </a:t>
            </a:r>
            <a:r>
              <a:rPr lang="ru-RU" sz="3000" b="1" dirty="0" smtClean="0"/>
              <a:t>продавцов</a:t>
            </a:r>
            <a:r>
              <a:rPr lang="ru-RU" sz="3000" dirty="0" smtClean="0"/>
              <a:t> и </a:t>
            </a:r>
            <a:r>
              <a:rPr lang="ru-RU" sz="3000" b="1" dirty="0" smtClean="0"/>
              <a:t>покупателей</a:t>
            </a:r>
            <a:r>
              <a:rPr lang="ru-RU" sz="3000" dirty="0" smtClean="0"/>
              <a:t>. </a:t>
            </a:r>
            <a:r>
              <a:rPr lang="ru-RU" sz="3000" dirty="0" smtClean="0"/>
              <a:t>И те и другие представляют каких-то известных персонажей. Дальше играют по схеме. </a:t>
            </a:r>
            <a:r>
              <a:rPr lang="ru-RU" sz="3000" dirty="0" smtClean="0"/>
              <a:t>Только «плюсы» ищут с позиции </a:t>
            </a:r>
            <a:r>
              <a:rPr lang="ru-RU" sz="3000" dirty="0" smtClean="0"/>
              <a:t>персонажа-продавца</a:t>
            </a:r>
            <a:r>
              <a:rPr lang="ru-RU" sz="3000" dirty="0" smtClean="0"/>
              <a:t>, а «минусы» – с позиции </a:t>
            </a:r>
            <a:r>
              <a:rPr lang="ru-RU" sz="3000" dirty="0" smtClean="0"/>
              <a:t>персонажа-покупателя</a:t>
            </a:r>
            <a:r>
              <a:rPr lang="ru-RU" sz="3000" dirty="0" smtClean="0"/>
              <a:t>. </a:t>
            </a:r>
            <a:endParaRPr lang="ru-RU" sz="3000" dirty="0" smtClean="0"/>
          </a:p>
          <a:p>
            <a:pPr algn="just">
              <a:buNone/>
            </a:pPr>
            <a:r>
              <a:rPr lang="ru-RU" sz="3000" dirty="0" smtClean="0"/>
              <a:t>   </a:t>
            </a:r>
            <a:r>
              <a:rPr lang="ru-RU" sz="3000" b="1" i="1" dirty="0" smtClean="0"/>
              <a:t>Вариант </a:t>
            </a:r>
            <a:r>
              <a:rPr lang="ru-RU" sz="3000" b="1" i="1" dirty="0" smtClean="0"/>
              <a:t>4 </a:t>
            </a:r>
          </a:p>
          <a:p>
            <a:pPr algn="just">
              <a:buNone/>
            </a:pPr>
            <a:r>
              <a:rPr lang="ru-RU" sz="3000" dirty="0" smtClean="0"/>
              <a:t>   Ученики </a:t>
            </a:r>
            <a:r>
              <a:rPr lang="ru-RU" sz="3000" dirty="0" smtClean="0"/>
              <a:t>делятся на три группы: </a:t>
            </a:r>
            <a:r>
              <a:rPr lang="ru-RU" sz="3000" b="1" dirty="0" smtClean="0"/>
              <a:t>«прокуроры»</a:t>
            </a:r>
            <a:r>
              <a:rPr lang="ru-RU" sz="3000" dirty="0" smtClean="0"/>
              <a:t>, </a:t>
            </a:r>
            <a:r>
              <a:rPr lang="ru-RU" sz="3000" b="1" dirty="0" smtClean="0"/>
              <a:t>«адвокаты»</a:t>
            </a:r>
            <a:r>
              <a:rPr lang="ru-RU" sz="3000" dirty="0" smtClean="0"/>
              <a:t>, </a:t>
            </a:r>
            <a:r>
              <a:rPr lang="ru-RU" sz="3000" b="1" dirty="0" smtClean="0"/>
              <a:t>«судьи»</a:t>
            </a:r>
            <a:r>
              <a:rPr lang="ru-RU" sz="3000" dirty="0" smtClean="0"/>
              <a:t>. </a:t>
            </a:r>
            <a:r>
              <a:rPr lang="ru-RU" sz="3000" dirty="0" smtClean="0"/>
              <a:t>Первые обвиняют (ищут минусы), вторые защищают (ищут плюсы), третьи пытаются разрешить противоречие (оставить «плюс» и убрать «минус»).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1713" y="1953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/>
              <a:t>Приём «Хорошо-плохо»</a:t>
            </a:r>
            <a:endParaRPr lang="ru-RU" sz="5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2" y="1254035"/>
            <a:ext cx="8242663" cy="560396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dirty="0" smtClean="0"/>
              <a:t>   </a:t>
            </a:r>
          </a:p>
          <a:p>
            <a:pPr algn="just">
              <a:buNone/>
            </a:pPr>
            <a:r>
              <a:rPr lang="ru-RU" sz="3000" b="1" dirty="0" smtClean="0"/>
              <a:t>«Прокуроры»</a:t>
            </a:r>
            <a:r>
              <a:rPr lang="ru-RU" sz="3000" dirty="0" smtClean="0"/>
              <a:t>: политика государства в области экономики истощает природные ресурсы</a:t>
            </a:r>
            <a:r>
              <a:rPr lang="en-GB" sz="3000" dirty="0" smtClean="0"/>
              <a:t>, </a:t>
            </a:r>
            <a:r>
              <a:rPr lang="ru-RU" sz="3000" dirty="0" smtClean="0"/>
              <a:t>порождает кризисы и инфляцию.</a:t>
            </a:r>
          </a:p>
          <a:p>
            <a:pPr algn="just">
              <a:buNone/>
            </a:pPr>
            <a:r>
              <a:rPr lang="ru-RU" sz="3000" b="1" dirty="0" smtClean="0"/>
              <a:t>«Адвокаты»:</a:t>
            </a:r>
            <a:r>
              <a:rPr lang="ru-RU" sz="3000" dirty="0" smtClean="0"/>
              <a:t> </a:t>
            </a:r>
            <a:r>
              <a:rPr lang="ru-RU" sz="3000" dirty="0" smtClean="0"/>
              <a:t>государство создаёт общественные блага</a:t>
            </a:r>
            <a:r>
              <a:rPr lang="en-GB" sz="3000" dirty="0" smtClean="0"/>
              <a:t>, </a:t>
            </a:r>
            <a:r>
              <a:rPr lang="ru-RU" sz="3000" dirty="0" smtClean="0"/>
              <a:t>стимулирует экономический рост</a:t>
            </a:r>
            <a:r>
              <a:rPr lang="en-GB" sz="3000" dirty="0" smtClean="0"/>
              <a:t>, </a:t>
            </a:r>
            <a:r>
              <a:rPr lang="ru-RU" sz="3000" dirty="0" smtClean="0"/>
              <a:t>защищает отечественных производителей. </a:t>
            </a:r>
          </a:p>
          <a:p>
            <a:pPr algn="just">
              <a:buNone/>
            </a:pPr>
            <a:r>
              <a:rPr lang="ru-RU" sz="3000" b="1" dirty="0" smtClean="0"/>
              <a:t>«Судьи»</a:t>
            </a:r>
            <a:r>
              <a:rPr lang="ru-RU" sz="3000" dirty="0" smtClean="0"/>
              <a:t>: хотя ресурсы природы и истощаются</a:t>
            </a:r>
            <a:r>
              <a:rPr lang="en-GB" sz="3000" dirty="0" smtClean="0"/>
              <a:t>, </a:t>
            </a:r>
            <a:r>
              <a:rPr lang="ru-RU" sz="3000" dirty="0" smtClean="0"/>
              <a:t>государство создаёт систему рационального ресурсопользования; государство борется с инфляцией и экономическими кризисами с помощью денежно-кредитной и налогово-фискальной политики.</a:t>
            </a:r>
          </a:p>
          <a:p>
            <a:pPr algn="just">
              <a:buNone/>
            </a:pPr>
            <a:endParaRPr lang="ru-RU" sz="3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1713" y="195308"/>
            <a:ext cx="7886700" cy="15420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Экономика и государство </a:t>
            </a:r>
            <a:br>
              <a:rPr lang="ru-RU" b="1" dirty="0" smtClean="0"/>
            </a:br>
            <a:r>
              <a:rPr lang="ru-RU" b="1" dirty="0" smtClean="0"/>
              <a:t> (11 класс)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18224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Приём «Ромашка </a:t>
            </a:r>
            <a:r>
              <a:rPr lang="ru-RU" b="1" dirty="0" err="1" smtClean="0"/>
              <a:t>Блума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144" y="1672045"/>
            <a:ext cx="7772400" cy="450491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«Ромашка» </a:t>
            </a:r>
            <a:r>
              <a:rPr lang="ru-RU" dirty="0" smtClean="0"/>
              <a:t>состоит из шести лепестков, каждый из которых содержит </a:t>
            </a:r>
            <a:r>
              <a:rPr lang="ru-RU" dirty="0" smtClean="0"/>
              <a:t>определённый </a:t>
            </a:r>
            <a:r>
              <a:rPr lang="ru-RU" dirty="0" smtClean="0"/>
              <a:t>тип вопроса. Таким образом, шесть лепестков - шесть вопросов.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791-3-white-camom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396" y="2941667"/>
            <a:ext cx="3265713" cy="374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96789" y="2599508"/>
            <a:ext cx="1593668" cy="156754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 rot="2080548">
            <a:off x="2468880" y="4088674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8432172">
            <a:off x="2016481" y="4924462"/>
            <a:ext cx="228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Простые вопросы. </a:t>
            </a:r>
          </a:p>
          <a:p>
            <a:r>
              <a:rPr lang="ru-RU" sz="2000" dirty="0" smtClean="0"/>
              <a:t>Что</a:t>
            </a:r>
            <a:r>
              <a:rPr lang="en-GB" sz="2000" dirty="0" smtClean="0"/>
              <a:t>? </a:t>
            </a:r>
            <a:r>
              <a:rPr lang="ru-RU" sz="2000" dirty="0" smtClean="0"/>
              <a:t>Как</a:t>
            </a:r>
            <a:r>
              <a:rPr lang="en-GB" sz="2000" dirty="0" smtClean="0"/>
              <a:t>? </a:t>
            </a:r>
            <a:r>
              <a:rPr lang="ru-RU" sz="2000" dirty="0" smtClean="0"/>
              <a:t>Когда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 rot="19541149">
            <a:off x="5181599" y="4012743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 rot="19541149">
            <a:off x="2525484" y="376915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 rot="1801952">
            <a:off x="4994364" y="337725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 rot="16200000">
            <a:off x="6196150" y="2140400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 rot="16200000">
            <a:off x="1528356" y="2227486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1154" y="2847703"/>
            <a:ext cx="229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Уточняющие </a:t>
            </a:r>
          </a:p>
          <a:p>
            <a:pPr algn="ctr"/>
            <a:r>
              <a:rPr lang="ru-RU" sz="2000" b="1" dirty="0" smtClean="0"/>
              <a:t>в</a:t>
            </a:r>
            <a:r>
              <a:rPr lang="ru-RU" sz="2000" b="1" dirty="0" smtClean="0"/>
              <a:t>опросы. </a:t>
            </a:r>
          </a:p>
          <a:p>
            <a:pPr algn="ctr"/>
            <a:r>
              <a:rPr lang="ru-RU" sz="2000" dirty="0" smtClean="0"/>
              <a:t>Правильно ли я понял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3388802">
            <a:off x="1729817" y="1060383"/>
            <a:ext cx="288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Объясняющие</a:t>
            </a:r>
          </a:p>
          <a:p>
            <a:pPr algn="ctr"/>
            <a:r>
              <a:rPr lang="ru-RU" sz="2000" b="1" dirty="0" smtClean="0"/>
              <a:t> вопросы. </a:t>
            </a:r>
          </a:p>
          <a:p>
            <a:pPr algn="ctr"/>
            <a:r>
              <a:rPr lang="ru-RU" sz="2000" dirty="0" smtClean="0"/>
              <a:t>Почему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7942091">
            <a:off x="4423829" y="1118081"/>
            <a:ext cx="267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Творческие вопросы. </a:t>
            </a:r>
          </a:p>
          <a:p>
            <a:pPr algn="ctr"/>
            <a:r>
              <a:rPr lang="ru-RU" sz="2000" dirty="0" smtClean="0"/>
              <a:t>Что</a:t>
            </a:r>
            <a:r>
              <a:rPr lang="ru-RU" sz="2000" dirty="0" smtClean="0"/>
              <a:t> </a:t>
            </a:r>
            <a:r>
              <a:rPr lang="ru-RU" sz="2000" dirty="0" smtClean="0"/>
              <a:t>было бы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5590" y="2882302"/>
            <a:ext cx="2690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Оценочные вопросы. </a:t>
            </a:r>
          </a:p>
          <a:p>
            <a:pPr algn="ctr"/>
            <a:r>
              <a:rPr lang="ru-RU" sz="2000" dirty="0" smtClean="0"/>
              <a:t>Что хорошо</a:t>
            </a:r>
            <a:r>
              <a:rPr lang="en-GB" sz="2000" dirty="0" smtClean="0"/>
              <a:t>? </a:t>
            </a:r>
            <a:endParaRPr lang="ru-RU" sz="2000" dirty="0" smtClean="0"/>
          </a:p>
          <a:p>
            <a:pPr algn="ctr"/>
            <a:r>
              <a:rPr lang="ru-RU" sz="2000" dirty="0" smtClean="0"/>
              <a:t>Что плохо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3298521">
            <a:off x="4536152" y="4590661"/>
            <a:ext cx="2712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Практические</a:t>
            </a:r>
          </a:p>
          <a:p>
            <a:pPr algn="ctr"/>
            <a:r>
              <a:rPr lang="ru-RU" sz="2000" b="1" dirty="0" smtClean="0"/>
              <a:t> вопросы. </a:t>
            </a:r>
          </a:p>
          <a:p>
            <a:pPr algn="ctr"/>
            <a:r>
              <a:rPr lang="ru-RU" sz="2000" dirty="0" smtClean="0"/>
              <a:t>Как можно применить</a:t>
            </a:r>
            <a:r>
              <a:rPr lang="en-GB" sz="2000" dirty="0" smtClean="0"/>
              <a:t>?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18411" y="2651759"/>
            <a:ext cx="1763486" cy="156754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Потребности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 rot="2080548">
            <a:off x="2468880" y="4088674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8432172">
            <a:off x="2016481" y="4862907"/>
            <a:ext cx="228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такое потребности</a:t>
            </a:r>
            <a:r>
              <a:rPr lang="en-GB" sz="2400" dirty="0" smtClean="0"/>
              <a:t>?</a:t>
            </a:r>
            <a:endParaRPr lang="ru-RU" sz="2400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 rot="19541149">
            <a:off x="5181599" y="4012743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 rot="19541149">
            <a:off x="2525484" y="376915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 rot="1801952">
            <a:off x="4994364" y="337725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 rot="16200000">
            <a:off x="6196150" y="2140400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 rot="16200000">
            <a:off x="1554482" y="2227486"/>
            <a:ext cx="1384663" cy="24035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53589" y="2625634"/>
            <a:ext cx="2599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я правильно понял</a:t>
            </a:r>
            <a:r>
              <a:rPr lang="en-GB" sz="2000" dirty="0" smtClean="0"/>
              <a:t>, </a:t>
            </a:r>
            <a:r>
              <a:rPr lang="ru-RU" sz="2000" dirty="0" smtClean="0"/>
              <a:t>то потребности человека делятся на группы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3388802">
            <a:off x="1799251" y="1014390"/>
            <a:ext cx="288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Почему потребности являются безграничными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7942091">
            <a:off x="4287606" y="941697"/>
            <a:ext cx="290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Что было бы</a:t>
            </a:r>
            <a:r>
              <a:rPr lang="en-GB" sz="2000" dirty="0" smtClean="0"/>
              <a:t>, </a:t>
            </a:r>
            <a:r>
              <a:rPr lang="ru-RU" sz="2000" dirty="0" smtClean="0"/>
              <a:t>если в обществе отсутствовали духовные потребности 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5590" y="2651760"/>
            <a:ext cx="269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dirty="0" smtClean="0"/>
              <a:t>Чем отличаются вторичные потребности от первичных</a:t>
            </a:r>
            <a:r>
              <a:rPr lang="en-GB" sz="2000" dirty="0" smtClean="0"/>
              <a:t>?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3298521">
            <a:off x="4536152" y="4590661"/>
            <a:ext cx="2712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Где и когда мы можем столкнуться с потребностями человека</a:t>
            </a:r>
            <a:r>
              <a:rPr lang="en-GB" sz="2000" dirty="0" smtClean="0"/>
              <a:t>?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52188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Метод фокальных объектов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4" y="2008505"/>
            <a:ext cx="8123464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Фокальный </a:t>
            </a:r>
            <a:r>
              <a:rPr lang="ru-RU" dirty="0" smtClean="0"/>
              <a:t>– </a:t>
            </a:r>
            <a:r>
              <a:rPr lang="ru-RU" b="1" dirty="0" smtClean="0"/>
              <a:t>фокусный</a:t>
            </a:r>
            <a:r>
              <a:rPr lang="ru-RU" dirty="0" smtClean="0"/>
              <a:t>, относящийся к фокусу. </a:t>
            </a:r>
            <a:r>
              <a:rPr lang="ru-RU" b="1" dirty="0" smtClean="0"/>
              <a:t>Фокус</a:t>
            </a:r>
            <a:r>
              <a:rPr lang="ru-RU" dirty="0" smtClean="0"/>
              <a:t> (лат. </a:t>
            </a:r>
            <a:r>
              <a:rPr lang="en-GB" dirty="0" smtClean="0"/>
              <a:t>f</a:t>
            </a:r>
            <a:r>
              <a:rPr lang="ru-RU" dirty="0" err="1" smtClean="0"/>
              <a:t>ocus</a:t>
            </a:r>
            <a:r>
              <a:rPr lang="ru-RU" dirty="0" smtClean="0"/>
              <a:t> – «очаг») </a:t>
            </a:r>
            <a:r>
              <a:rPr lang="ru-RU" dirty="0" smtClean="0"/>
              <a:t>– в оптике – </a:t>
            </a:r>
            <a:r>
              <a:rPr lang="ru-RU" dirty="0" smtClean="0"/>
              <a:t>точка</a:t>
            </a:r>
            <a:r>
              <a:rPr lang="en-GB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в которой собирается пучок световых лучей. В центре фокуса (круга) – обобщающий объект, лучи – объекты, </a:t>
            </a:r>
            <a:r>
              <a:rPr lang="ru-RU" dirty="0" smtClean="0"/>
              <a:t>его составляющие.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Сущность метода состоит в перенесении признаков случайно выбранных объектов на совершенствуемый объект.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779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ТРИЗ  на уроках обществознания</vt:lpstr>
      <vt:lpstr>Приём «Хорошо-плохо»</vt:lpstr>
      <vt:lpstr>Приём «Хорошо-плохо»</vt:lpstr>
      <vt:lpstr>Приём «Хорошо-плохо»</vt:lpstr>
      <vt:lpstr>Экономика и государство   (11 класс)</vt:lpstr>
      <vt:lpstr>Приём «Ромашка Блума»</vt:lpstr>
      <vt:lpstr>Слайд 7</vt:lpstr>
      <vt:lpstr>Слайд 8</vt:lpstr>
      <vt:lpstr>Метод фокальных объектов</vt:lpstr>
      <vt:lpstr>Главные вопросы  экономики (8 класс) </vt:lpstr>
      <vt:lpstr>Выбираем не менее трёх-четырёх случайных объектов-предметов из списка:</vt:lpstr>
      <vt:lpstr>Составляем список признаков  этих предметов</vt:lpstr>
      <vt:lpstr>Мысленно присоединяем  найденные признаки к изменяемому объекту – зубной щётке</vt:lpstr>
      <vt:lpstr>Результат</vt:lpstr>
      <vt:lpstr>Метод синектики</vt:lpstr>
      <vt:lpstr>Метод синектики</vt:lpstr>
      <vt:lpstr>Деньги и их функции (7 класс)</vt:lpstr>
      <vt:lpstr>Спасибо  за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Степан Филяков</cp:lastModifiedBy>
  <cp:revision>24</cp:revision>
  <dcterms:created xsi:type="dcterms:W3CDTF">2019-08-22T12:33:19Z</dcterms:created>
  <dcterms:modified xsi:type="dcterms:W3CDTF">2019-10-30T21:40:07Z</dcterms:modified>
</cp:coreProperties>
</file>